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3716000" cx="2438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99">
          <p15:clr>
            <a:srgbClr val="747775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HikiouA2AHO471Tvw+xyj++oQ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99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c4e2511f9_5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g31c4e2511f9_5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7a671bcdf_1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g367a671bcdf_1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67a671bcdf_0_3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g367a671bcdf_0_3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7a671bcdf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g367a671bcdf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3c1ee7f9d_1_19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323c1ee7f9d_1_19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29ccc7258_0_8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3629ccc7258_0_8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29ccc7258_0_1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g3629ccc7258_0_11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29ccc7258_0_1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629ccc7258_0_12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29ccc7258_0_1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g3629ccc7258_0_12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629ccc7258_0_13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g3629ccc7258_0_13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2" name="Google Shape;12;p1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жный факт">
  <p:cSld name="Важный факт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0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0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21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1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, видео — мелко">
  <p:cSld name="Заголовок, пункты, видео — мелко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 видеотрансляция — крупно">
  <p:cSld name="Заголовок, пункты и видеотрансляция — крупно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">
  <p:cSld name="Раздел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вестка дня">
  <p:cSld name="Повестка дня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формационное сообщение">
  <p:cSld name="Информационное сообщение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fmla="val 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"/>
          <p:cNvSpPr txBox="1"/>
          <p:nvPr>
            <p:ph type="title"/>
          </p:nvPr>
        </p:nvSpPr>
        <p:spPr>
          <a:xfrm>
            <a:off x="1714925" y="5085725"/>
            <a:ext cx="204765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7500">
                <a:solidFill>
                  <a:srgbClr val="81A5C9"/>
                </a:solidFill>
              </a:rPr>
              <a:t>Освіта українських дітей</a:t>
            </a:r>
            <a:br>
              <a:rPr lang="en-US" sz="7500">
                <a:solidFill>
                  <a:srgbClr val="81A5C9"/>
                </a:solidFill>
              </a:rPr>
            </a:br>
            <a:r>
              <a:rPr lang="en-US" sz="7500">
                <a:solidFill>
                  <a:srgbClr val="81A5C9"/>
                </a:solidFill>
              </a:rPr>
              <a:t>за кордоном</a:t>
            </a:r>
            <a:endParaRPr sz="7500">
              <a:solidFill>
                <a:srgbClr val="81A5C9"/>
              </a:solidFill>
            </a:endParaRPr>
          </a:p>
        </p:txBody>
      </p:sp>
      <p:sp>
        <p:nvSpPr>
          <p:cNvPr id="72" name="Google Shape;72;p1"/>
          <p:cNvSpPr txBox="1"/>
          <p:nvPr>
            <p:ph idx="1" type="body"/>
          </p:nvPr>
        </p:nvSpPr>
        <p:spPr>
          <a:xfrm>
            <a:off x="1826984" y="7402350"/>
            <a:ext cx="75225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0" lang="en-US" sz="5700">
                <a:solidFill>
                  <a:srgbClr val="81818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Зустріч з батьками</a:t>
            </a:r>
            <a:endParaRPr b="0" sz="5700">
              <a:solidFill>
                <a:srgbClr val="81818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-15762500" y="7567250"/>
            <a:ext cx="2595000" cy="2291700"/>
          </a:xfrm>
          <a:prstGeom prst="rect">
            <a:avLst/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-12813000" y="7567250"/>
            <a:ext cx="2595000" cy="2291700"/>
          </a:xfrm>
          <a:prstGeom prst="rect">
            <a:avLst/>
          </a:prstGeom>
          <a:solidFill>
            <a:srgbClr val="F7E6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-9863500" y="7567250"/>
            <a:ext cx="2595000" cy="2291700"/>
          </a:xfrm>
          <a:prstGeom prst="rect">
            <a:avLst/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-6914000" y="7567250"/>
            <a:ext cx="2595000" cy="2291700"/>
          </a:xfrm>
          <a:prstGeom prst="rect">
            <a:avLst/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-15762500" y="10348275"/>
            <a:ext cx="2595000" cy="2291700"/>
          </a:xfrm>
          <a:prstGeom prst="rect">
            <a:avLst/>
          </a:prstGeom>
          <a:solidFill>
            <a:srgbClr val="8181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-12813000" y="10348275"/>
            <a:ext cx="2595000" cy="2291700"/>
          </a:xfrm>
          <a:prstGeom prst="rect">
            <a:avLst/>
          </a:prstGeom>
          <a:solidFill>
            <a:srgbClr val="F3A2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-9863500" y="10348275"/>
            <a:ext cx="2595000" cy="2291700"/>
          </a:xfrm>
          <a:prstGeom prst="rect">
            <a:avLst/>
          </a:prstGeom>
          <a:solidFill>
            <a:srgbClr val="80A5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-6914000" y="10348275"/>
            <a:ext cx="2595000" cy="2291700"/>
          </a:xfrm>
          <a:prstGeom prst="rect">
            <a:avLst/>
          </a:prstGeom>
          <a:solidFill>
            <a:srgbClr val="4176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1" name="Google Shape;81;p1"/>
          <p:cNvGrpSpPr/>
          <p:nvPr/>
        </p:nvGrpSpPr>
        <p:grpSpPr>
          <a:xfrm rot="6231838">
            <a:off x="16329374" y="3444905"/>
            <a:ext cx="8823781" cy="7340454"/>
            <a:chOff x="12576850" y="6376948"/>
            <a:chExt cx="5977755" cy="5125200"/>
          </a:xfrm>
        </p:grpSpPr>
        <p:sp>
          <p:nvSpPr>
            <p:cNvPr id="82" name="Google Shape;82;p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80A5C9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5" name="Google Shape;85;p1"/>
          <p:cNvSpPr/>
          <p:nvPr/>
        </p:nvSpPr>
        <p:spPr>
          <a:xfrm rot="5400000">
            <a:off x="14223804" y="5599357"/>
            <a:ext cx="7564200" cy="7340700"/>
          </a:xfrm>
          <a:prstGeom prst="ellipse">
            <a:avLst/>
          </a:prstGeom>
          <a:gradFill>
            <a:gsLst>
              <a:gs pos="0">
                <a:srgbClr val="F0EFEA"/>
              </a:gs>
              <a:gs pos="100000">
                <a:srgbClr val="80A5C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c4e2511f9_5_11"/>
          <p:cNvSpPr/>
          <p:nvPr/>
        </p:nvSpPr>
        <p:spPr>
          <a:xfrm>
            <a:off x="8425900" y="2881950"/>
            <a:ext cx="7457400" cy="7599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g31c4e2511f9_5_11"/>
          <p:cNvSpPr/>
          <p:nvPr/>
        </p:nvSpPr>
        <p:spPr>
          <a:xfrm>
            <a:off x="591600" y="2908880"/>
            <a:ext cx="7457400" cy="99897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g31c4e2511f9_5_11"/>
          <p:cNvSpPr txBox="1"/>
          <p:nvPr/>
        </p:nvSpPr>
        <p:spPr>
          <a:xfrm>
            <a:off x="9608602" y="3970258"/>
            <a:ext cx="5684700" cy="6070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Розроблено Порядок визнання результатів навчання, здобутих за кордоном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 1 вересня МОН та МЗС верифікують освітні осередки 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школа потрапляє в офіційний облік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Держава визнає результати навчання дитини у такій школі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g31c4e2511f9_5_11"/>
          <p:cNvSpPr txBox="1"/>
          <p:nvPr/>
        </p:nvSpPr>
        <p:spPr>
          <a:xfrm>
            <a:off x="8913500" y="3328051"/>
            <a:ext cx="655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Рішення МОН</a:t>
            </a:r>
            <a:endParaRPr b="1" i="0" sz="4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g31c4e2511f9_5_11"/>
          <p:cNvSpPr txBox="1"/>
          <p:nvPr>
            <p:ph type="title"/>
          </p:nvPr>
        </p:nvSpPr>
        <p:spPr>
          <a:xfrm>
            <a:off x="1082825" y="3486950"/>
            <a:ext cx="5721000" cy="2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32727"/>
              <a:buNone/>
            </a:pPr>
            <a:r>
              <a:rPr lang="en-US" sz="6111">
                <a:solidFill>
                  <a:srgbClr val="202122"/>
                </a:solidFill>
              </a:rPr>
              <a:t>5</a:t>
            </a:r>
            <a:r>
              <a:rPr lang="en-US" sz="6111">
                <a:solidFill>
                  <a:srgbClr val="202122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00 + суботніх та недільних шкіл по всьому світу</a:t>
            </a:r>
            <a:endParaRPr sz="6111">
              <a:solidFill>
                <a:srgbClr val="202122"/>
              </a:solidFill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32727"/>
              <a:buNone/>
            </a:pPr>
            <a:r>
              <a:rPr lang="en-US" sz="6111">
                <a:solidFill>
                  <a:srgbClr val="202122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110+ в Німеччині</a:t>
            </a:r>
            <a:br>
              <a:rPr lang="en-US" sz="6111">
                <a:solidFill>
                  <a:srgbClr val="202122"/>
                </a:solidFill>
              </a:rPr>
            </a:br>
            <a:endParaRPr sz="6111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t/>
            </a:r>
            <a:endParaRPr sz="4500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t/>
            </a:r>
            <a:endParaRPr sz="4500">
              <a:solidFill>
                <a:srgbClr val="202122"/>
              </a:solidFill>
            </a:endParaRPr>
          </a:p>
        </p:txBody>
      </p:sp>
      <p:sp>
        <p:nvSpPr>
          <p:cNvPr id="423" name="Google Shape;423;g31c4e2511f9_5_11"/>
          <p:cNvSpPr/>
          <p:nvPr/>
        </p:nvSpPr>
        <p:spPr>
          <a:xfrm>
            <a:off x="16335100" y="2906498"/>
            <a:ext cx="7457400" cy="7599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g31c4e2511f9_5_11"/>
          <p:cNvSpPr txBox="1"/>
          <p:nvPr/>
        </p:nvSpPr>
        <p:spPr>
          <a:xfrm>
            <a:off x="17407118" y="4522311"/>
            <a:ext cx="5684700" cy="57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Повернутись у школу в Україні — без додаткового оцінювання</a:t>
            </a: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Отримати українське свідоцтво та вступити в український ЗВО</a:t>
            </a: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Мати два документи про освіту — український та іноземний</a:t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g31c4e2511f9_5_11"/>
          <p:cNvSpPr txBox="1"/>
          <p:nvPr/>
        </p:nvSpPr>
        <p:spPr>
          <a:xfrm>
            <a:off x="16822684" y="3356876"/>
            <a:ext cx="655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Дитина зможе</a:t>
            </a:r>
            <a:endParaRPr b="1" i="0" sz="4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g31c4e2511f9_5_11"/>
          <p:cNvSpPr/>
          <p:nvPr/>
        </p:nvSpPr>
        <p:spPr>
          <a:xfrm>
            <a:off x="591600" y="647700"/>
            <a:ext cx="23200800" cy="1953300"/>
          </a:xfrm>
          <a:prstGeom prst="roundRect">
            <a:avLst>
              <a:gd fmla="val 271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7" name="Google Shape;427;g31c4e2511f9_5_11"/>
          <p:cNvGrpSpPr/>
          <p:nvPr/>
        </p:nvGrpSpPr>
        <p:grpSpPr>
          <a:xfrm>
            <a:off x="8784089" y="7038234"/>
            <a:ext cx="677967" cy="467274"/>
            <a:chOff x="-4195725" y="9879225"/>
            <a:chExt cx="1161300" cy="800400"/>
          </a:xfrm>
        </p:grpSpPr>
        <p:sp>
          <p:nvSpPr>
            <p:cNvPr id="428" name="Google Shape;428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29" name="Google Shape;429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30" name="Google Shape;430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33" name="Google Shape;433;g31c4e2511f9_5_11"/>
          <p:cNvGrpSpPr/>
          <p:nvPr/>
        </p:nvGrpSpPr>
        <p:grpSpPr>
          <a:xfrm>
            <a:off x="16547139" y="5187134"/>
            <a:ext cx="677967" cy="467274"/>
            <a:chOff x="-4195725" y="9879225"/>
            <a:chExt cx="1161300" cy="800400"/>
          </a:xfrm>
        </p:grpSpPr>
        <p:sp>
          <p:nvSpPr>
            <p:cNvPr id="434" name="Google Shape;434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35" name="Google Shape;435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36" name="Google Shape;436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39" name="Google Shape;439;g31c4e2511f9_5_11"/>
          <p:cNvGrpSpPr/>
          <p:nvPr/>
        </p:nvGrpSpPr>
        <p:grpSpPr>
          <a:xfrm>
            <a:off x="16355352" y="7038234"/>
            <a:ext cx="677967" cy="467274"/>
            <a:chOff x="-4195725" y="9879225"/>
            <a:chExt cx="1161300" cy="800400"/>
          </a:xfrm>
        </p:grpSpPr>
        <p:sp>
          <p:nvSpPr>
            <p:cNvPr id="440" name="Google Shape;440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41" name="Google Shape;441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42" name="Google Shape;442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4" name="Google Shape;444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45" name="Google Shape;445;g31c4e2511f9_5_11"/>
          <p:cNvGrpSpPr/>
          <p:nvPr/>
        </p:nvGrpSpPr>
        <p:grpSpPr>
          <a:xfrm>
            <a:off x="16355352" y="8889334"/>
            <a:ext cx="677967" cy="467274"/>
            <a:chOff x="-4195725" y="9879225"/>
            <a:chExt cx="1161300" cy="800400"/>
          </a:xfrm>
        </p:grpSpPr>
        <p:sp>
          <p:nvSpPr>
            <p:cNvPr id="446" name="Google Shape;446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47" name="Google Shape;447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48" name="Google Shape;448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51" name="Google Shape;451;g31c4e2511f9_5_11"/>
          <p:cNvGrpSpPr/>
          <p:nvPr/>
        </p:nvGrpSpPr>
        <p:grpSpPr>
          <a:xfrm>
            <a:off x="8632291" y="8998084"/>
            <a:ext cx="677967" cy="467274"/>
            <a:chOff x="-4195725" y="9879225"/>
            <a:chExt cx="1161300" cy="800400"/>
          </a:xfrm>
        </p:grpSpPr>
        <p:sp>
          <p:nvSpPr>
            <p:cNvPr id="452" name="Google Shape;452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53" name="Google Shape;453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54" name="Google Shape;454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57" name="Google Shape;457;g31c4e2511f9_5_11"/>
          <p:cNvGrpSpPr/>
          <p:nvPr/>
        </p:nvGrpSpPr>
        <p:grpSpPr>
          <a:xfrm>
            <a:off x="8784089" y="4719859"/>
            <a:ext cx="677967" cy="467274"/>
            <a:chOff x="-4195725" y="9879225"/>
            <a:chExt cx="1161300" cy="800400"/>
          </a:xfrm>
        </p:grpSpPr>
        <p:sp>
          <p:nvSpPr>
            <p:cNvPr id="458" name="Google Shape;458;g31c4e2511f9_5_1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59" name="Google Shape;459;g31c4e2511f9_5_11"/>
            <p:cNvGrpSpPr/>
            <p:nvPr/>
          </p:nvGrpSpPr>
          <p:grpSpPr>
            <a:xfrm>
              <a:off x="-3875091" y="10065505"/>
              <a:ext cx="520048" cy="427846"/>
              <a:chOff x="-3425175" y="10762650"/>
              <a:chExt cx="548400" cy="465000"/>
            </a:xfrm>
          </p:grpSpPr>
          <p:cxnSp>
            <p:nvCxnSpPr>
              <p:cNvPr id="460" name="Google Shape;460;g31c4e2511f9_5_1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g31c4e2511f9_5_1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g31c4e2511f9_5_1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63" name="Google Shape;463;g31c4e2511f9_5_11"/>
          <p:cNvGrpSpPr/>
          <p:nvPr/>
        </p:nvGrpSpPr>
        <p:grpSpPr>
          <a:xfrm>
            <a:off x="591931" y="8656575"/>
            <a:ext cx="4895781" cy="4197539"/>
            <a:chOff x="12576850" y="6376948"/>
            <a:chExt cx="5977755" cy="5125200"/>
          </a:xfrm>
        </p:grpSpPr>
        <p:sp>
          <p:nvSpPr>
            <p:cNvPr id="464" name="Google Shape;464;g31c4e2511f9_5_1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F3A274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5" name="Google Shape;465;g31c4e2511f9_5_1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6" name="Google Shape;466;g31c4e2511f9_5_1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67" name="Google Shape;467;g31c4e2511f9_5_11"/>
          <p:cNvGrpSpPr/>
          <p:nvPr/>
        </p:nvGrpSpPr>
        <p:grpSpPr>
          <a:xfrm>
            <a:off x="2707056" y="8656575"/>
            <a:ext cx="4895781" cy="4197539"/>
            <a:chOff x="12576850" y="6376948"/>
            <a:chExt cx="5977755" cy="5125200"/>
          </a:xfrm>
        </p:grpSpPr>
        <p:sp>
          <p:nvSpPr>
            <p:cNvPr id="468" name="Google Shape;468;g31c4e2511f9_5_1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F3A274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9" name="Google Shape;469;g31c4e2511f9_5_1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0" name="Google Shape;470;g31c4e2511f9_5_1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71" name="Google Shape;471;g31c4e2511f9_5_11"/>
          <p:cNvSpPr/>
          <p:nvPr/>
        </p:nvSpPr>
        <p:spPr>
          <a:xfrm>
            <a:off x="8285504" y="10811300"/>
            <a:ext cx="15506566" cy="2634900"/>
          </a:xfrm>
          <a:prstGeom prst="roundRect">
            <a:avLst>
              <a:gd fmla="val 16698" name="adj"/>
            </a:avLst>
          </a:prstGeom>
          <a:solidFill>
            <a:srgbClr val="F7E6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g31c4e2511f9_5_11"/>
          <p:cNvSpPr txBox="1"/>
          <p:nvPr/>
        </p:nvSpPr>
        <p:spPr>
          <a:xfrm>
            <a:off x="8504872" y="10915963"/>
            <a:ext cx="14964053" cy="1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💻 Верифіковані школи отримають доступ до цифрової LMS-платформи (листопад 2025) </a:t>
            </a:r>
            <a:endParaRPr b="0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навчальні матеріали</a:t>
            </a:r>
            <a:endParaRPr b="0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ведення оцінювання</a:t>
            </a:r>
            <a:endParaRPr b="0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цифрове середовище для роботи з учнями</a:t>
            </a:r>
            <a:endParaRPr b="0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g31c4e2511f9_5_11"/>
          <p:cNvSpPr/>
          <p:nvPr/>
        </p:nvSpPr>
        <p:spPr>
          <a:xfrm>
            <a:off x="591600" y="647700"/>
            <a:ext cx="23200800" cy="1953300"/>
          </a:xfrm>
          <a:prstGeom prst="roundRect">
            <a:avLst>
              <a:gd fmla="val 271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g31c4e2511f9_5_11"/>
          <p:cNvSpPr txBox="1"/>
          <p:nvPr>
            <p:ph type="title"/>
          </p:nvPr>
        </p:nvSpPr>
        <p:spPr>
          <a:xfrm>
            <a:off x="1082825" y="691575"/>
            <a:ext cx="14388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000">
                <a:solidFill>
                  <a:srgbClr val="202122"/>
                </a:solidFill>
              </a:rPr>
              <a:t>Спрощена система для подачі заявки</a:t>
            </a:r>
            <a:endParaRPr sz="4000">
              <a:solidFill>
                <a:srgbClr val="202122"/>
              </a:solidFill>
            </a:endParaRPr>
          </a:p>
        </p:txBody>
      </p:sp>
      <p:sp>
        <p:nvSpPr>
          <p:cNvPr id="475" name="Google Shape;475;g31c4e2511f9_5_11"/>
          <p:cNvSpPr/>
          <p:nvPr/>
        </p:nvSpPr>
        <p:spPr>
          <a:xfrm>
            <a:off x="268125" y="-90625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g31c4e2511f9_5_11"/>
          <p:cNvSpPr txBox="1"/>
          <p:nvPr>
            <p:ph type="title"/>
          </p:nvPr>
        </p:nvSpPr>
        <p:spPr>
          <a:xfrm>
            <a:off x="1013500" y="317650"/>
            <a:ext cx="20753196" cy="20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300">
                <a:solidFill>
                  <a:srgbClr val="202122"/>
                </a:solidFill>
              </a:rPr>
              <a:t>Українознавчий компонент: суботні та недільні школи</a:t>
            </a:r>
            <a:endParaRPr sz="5300">
              <a:solidFill>
                <a:srgbClr val="202122"/>
              </a:solidFill>
            </a:endParaRPr>
          </a:p>
        </p:txBody>
      </p:sp>
      <p:pic>
        <p:nvPicPr>
          <p:cNvPr id="477" name="Google Shape;477;g31c4e2511f9_5_11" title="adobe-express-qr-code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050" y="8091625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67a671bcdf_1_72"/>
          <p:cNvSpPr/>
          <p:nvPr/>
        </p:nvSpPr>
        <p:spPr>
          <a:xfrm>
            <a:off x="9372125" y="2903425"/>
            <a:ext cx="14266800" cy="7599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g367a671bcdf_1_72"/>
          <p:cNvSpPr/>
          <p:nvPr/>
        </p:nvSpPr>
        <p:spPr>
          <a:xfrm>
            <a:off x="591600" y="2908880"/>
            <a:ext cx="7457400" cy="99897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g367a671bcdf_1_72"/>
          <p:cNvSpPr txBox="1"/>
          <p:nvPr/>
        </p:nvSpPr>
        <p:spPr>
          <a:xfrm>
            <a:off x="11307325" y="3121601"/>
            <a:ext cx="9895800" cy="7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Переваги</a:t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Продовження навчання в 🇺🇦 школі, коледжі чи ЗВО</a:t>
            </a:r>
            <a:endParaRPr b="0" i="0" sz="3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Збереження української освітньої траєкторії</a:t>
            </a:r>
            <a:endParaRPr b="0" i="0" sz="3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Повноцінне визнання результатів в Україні</a:t>
            </a:r>
            <a:endParaRPr b="0" i="0" sz="3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g367a671bcdf_1_72"/>
          <p:cNvSpPr txBox="1"/>
          <p:nvPr>
            <p:ph type="title"/>
          </p:nvPr>
        </p:nvSpPr>
        <p:spPr>
          <a:xfrm>
            <a:off x="1082825" y="3515475"/>
            <a:ext cx="5721000" cy="2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44">
                <a:solidFill>
                  <a:schemeClr val="dk1"/>
                </a:solidFill>
              </a:rPr>
              <a:t>Формат</a:t>
            </a:r>
            <a:br>
              <a:rPr b="0" lang="en-US" sz="4444">
                <a:solidFill>
                  <a:schemeClr val="dk1"/>
                </a:solidFill>
              </a:rPr>
            </a:br>
            <a:br>
              <a:rPr b="0" lang="en-US" sz="4444">
                <a:solidFill>
                  <a:schemeClr val="dk1"/>
                </a:solidFill>
              </a:rPr>
            </a:br>
            <a:r>
              <a:rPr b="0" lang="en-US" sz="4444">
                <a:solidFill>
                  <a:schemeClr val="dk1"/>
                </a:solidFill>
              </a:rPr>
              <a:t>Навчання в Україні повністю онлайн — якщо відвідування місцевої школи </a:t>
            </a:r>
            <a:r>
              <a:rPr lang="en-US" sz="4444">
                <a:solidFill>
                  <a:schemeClr val="dk1"/>
                </a:solidFill>
              </a:rPr>
              <a:t>не є обов’язковим</a:t>
            </a:r>
            <a:endParaRPr sz="3000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t/>
            </a:r>
            <a:endParaRPr sz="4500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t/>
            </a:r>
            <a:endParaRPr sz="4500">
              <a:solidFill>
                <a:srgbClr val="202122"/>
              </a:solidFill>
            </a:endParaRPr>
          </a:p>
        </p:txBody>
      </p:sp>
      <p:sp>
        <p:nvSpPr>
          <p:cNvPr id="486" name="Google Shape;486;g367a671bcdf_1_72"/>
          <p:cNvSpPr/>
          <p:nvPr/>
        </p:nvSpPr>
        <p:spPr>
          <a:xfrm>
            <a:off x="591600" y="103025"/>
            <a:ext cx="23200800" cy="1953300"/>
          </a:xfrm>
          <a:prstGeom prst="roundRect">
            <a:avLst>
              <a:gd fmla="val 271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7" name="Google Shape;487;g367a671bcdf_1_72"/>
          <p:cNvSpPr/>
          <p:nvPr/>
        </p:nvSpPr>
        <p:spPr>
          <a:xfrm>
            <a:off x="9122425" y="10811300"/>
            <a:ext cx="14266800" cy="2634900"/>
          </a:xfrm>
          <a:prstGeom prst="roundRect">
            <a:avLst>
              <a:gd fmla="val 16698" name="adj"/>
            </a:avLst>
          </a:prstGeom>
          <a:solidFill>
            <a:srgbClr val="F7E6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g367a671bcdf_1_72"/>
          <p:cNvSpPr txBox="1"/>
          <p:nvPr/>
        </p:nvSpPr>
        <p:spPr>
          <a:xfrm>
            <a:off x="9601300" y="11055250"/>
            <a:ext cx="131883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Рекомендації:</a:t>
            </a:r>
            <a:endParaRPr b="1" i="0" sz="3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Паралельно — участь у гуртках, суботніх школах, культурних заходах</a:t>
            </a:r>
            <a:b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збереження  соціальних навичок, комунікації офлайн, спільноти.</a:t>
            </a:r>
            <a:endParaRPr b="0" i="0" sz="3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g367a671bcdf_1_72"/>
          <p:cNvSpPr/>
          <p:nvPr/>
        </p:nvSpPr>
        <p:spPr>
          <a:xfrm>
            <a:off x="591600" y="103025"/>
            <a:ext cx="23200800" cy="1953300"/>
          </a:xfrm>
          <a:prstGeom prst="roundRect">
            <a:avLst>
              <a:gd fmla="val 271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g367a671bcdf_1_72"/>
          <p:cNvSpPr txBox="1"/>
          <p:nvPr>
            <p:ph type="title"/>
          </p:nvPr>
        </p:nvSpPr>
        <p:spPr>
          <a:xfrm>
            <a:off x="1082825" y="146900"/>
            <a:ext cx="14388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4000">
              <a:solidFill>
                <a:srgbClr val="202122"/>
              </a:solidFill>
            </a:endParaRPr>
          </a:p>
        </p:txBody>
      </p:sp>
      <p:grpSp>
        <p:nvGrpSpPr>
          <p:cNvPr id="491" name="Google Shape;491;g367a671bcdf_1_72"/>
          <p:cNvGrpSpPr/>
          <p:nvPr/>
        </p:nvGrpSpPr>
        <p:grpSpPr>
          <a:xfrm>
            <a:off x="1082830" y="9353469"/>
            <a:ext cx="3774952" cy="3545101"/>
            <a:chOff x="12576850" y="6376948"/>
            <a:chExt cx="5977755" cy="5125200"/>
          </a:xfrm>
        </p:grpSpPr>
        <p:sp>
          <p:nvSpPr>
            <p:cNvPr id="492" name="Google Shape;492;g367a671bcdf_1_72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F3A274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3" name="Google Shape;493;g367a671bcdf_1_72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4" name="Google Shape;494;g367a671bcdf_1_72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95" name="Google Shape;495;g367a671bcdf_1_72"/>
          <p:cNvSpPr/>
          <p:nvPr/>
        </p:nvSpPr>
        <p:spPr>
          <a:xfrm>
            <a:off x="591600" y="82492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g367a671bcdf_1_72"/>
          <p:cNvSpPr txBox="1"/>
          <p:nvPr>
            <p:ph type="title"/>
          </p:nvPr>
        </p:nvSpPr>
        <p:spPr>
          <a:xfrm>
            <a:off x="1336974" y="109200"/>
            <a:ext cx="20449599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300">
                <a:solidFill>
                  <a:srgbClr val="202122"/>
                </a:solidFill>
              </a:rPr>
              <a:t>Навчання в українських школах за повною програмою</a:t>
            </a:r>
            <a:endParaRPr sz="5300">
              <a:solidFill>
                <a:srgbClr val="202122"/>
              </a:solidFill>
            </a:endParaRPr>
          </a:p>
        </p:txBody>
      </p:sp>
      <p:grpSp>
        <p:nvGrpSpPr>
          <p:cNvPr id="497" name="Google Shape;497;g367a671bcdf_1_72"/>
          <p:cNvGrpSpPr/>
          <p:nvPr/>
        </p:nvGrpSpPr>
        <p:grpSpPr>
          <a:xfrm>
            <a:off x="10096088" y="4333603"/>
            <a:ext cx="677967" cy="467274"/>
            <a:chOff x="-4195725" y="9879225"/>
            <a:chExt cx="1161300" cy="800400"/>
          </a:xfrm>
        </p:grpSpPr>
        <p:sp>
          <p:nvSpPr>
            <p:cNvPr id="498" name="Google Shape;498;g367a671bcdf_1_72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99" name="Google Shape;499;g367a671bcdf_1_72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500" name="Google Shape;500;g367a671bcdf_1_72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g367a671bcdf_1_72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g367a671bcdf_1_72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03" name="Google Shape;503;g367a671bcdf_1_72"/>
          <p:cNvGrpSpPr/>
          <p:nvPr/>
        </p:nvGrpSpPr>
        <p:grpSpPr>
          <a:xfrm>
            <a:off x="10117211" y="6548741"/>
            <a:ext cx="677967" cy="467274"/>
            <a:chOff x="-4195725" y="9879225"/>
            <a:chExt cx="1161300" cy="800400"/>
          </a:xfrm>
        </p:grpSpPr>
        <p:sp>
          <p:nvSpPr>
            <p:cNvPr id="504" name="Google Shape;504;g367a671bcdf_1_72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05" name="Google Shape;505;g367a671bcdf_1_72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506" name="Google Shape;506;g367a671bcdf_1_72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7" name="Google Shape;507;g367a671bcdf_1_72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g367a671bcdf_1_72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09" name="Google Shape;509;g367a671bcdf_1_72"/>
          <p:cNvGrpSpPr/>
          <p:nvPr/>
        </p:nvGrpSpPr>
        <p:grpSpPr>
          <a:xfrm>
            <a:off x="10165084" y="8801991"/>
            <a:ext cx="677967" cy="467274"/>
            <a:chOff x="-4195725" y="9879225"/>
            <a:chExt cx="1161300" cy="800400"/>
          </a:xfrm>
        </p:grpSpPr>
        <p:sp>
          <p:nvSpPr>
            <p:cNvPr id="510" name="Google Shape;510;g367a671bcdf_1_72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11" name="Google Shape;511;g367a671bcdf_1_72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512" name="Google Shape;512;g367a671bcdf_1_72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g367a671bcdf_1_72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g367a671bcdf_1_72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515" name="Google Shape;515;g367a671bcdf_1_72" title="adobe-express-qr-code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25" y="8944763"/>
            <a:ext cx="4362525" cy="43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67a671bcdf_0_373"/>
          <p:cNvSpPr/>
          <p:nvPr/>
        </p:nvSpPr>
        <p:spPr>
          <a:xfrm>
            <a:off x="1617900" y="2576775"/>
            <a:ext cx="19735800" cy="9248400"/>
          </a:xfrm>
          <a:prstGeom prst="roundRect">
            <a:avLst>
              <a:gd fmla="val 13295" name="adj"/>
            </a:avLst>
          </a:prstGeom>
          <a:solidFill>
            <a:srgbClr val="F7E6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1" name="Google Shape;521;g367a671bcdf_0_373"/>
          <p:cNvSpPr txBox="1"/>
          <p:nvPr/>
        </p:nvSpPr>
        <p:spPr>
          <a:xfrm>
            <a:off x="3008500" y="6327525"/>
            <a:ext cx="10901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0" i="0" lang="en-US" sz="5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Дякую за увагу!</a:t>
            </a:r>
            <a:endParaRPr b="0" i="0" sz="5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2" name="Google Shape;522;g367a671bcdf_0_373"/>
          <p:cNvSpPr txBox="1"/>
          <p:nvPr/>
        </p:nvSpPr>
        <p:spPr>
          <a:xfrm>
            <a:off x="5919875" y="6020175"/>
            <a:ext cx="6016800" cy="23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g367a671bcdf_0_373"/>
          <p:cNvSpPr txBox="1"/>
          <p:nvPr/>
        </p:nvSpPr>
        <p:spPr>
          <a:xfrm>
            <a:off x="13515850" y="10350525"/>
            <a:ext cx="7320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>
                <a:latin typeface="Helvetica Neue"/>
                <a:ea typeface="Helvetica Neue"/>
                <a:cs typeface="Helvetica Neue"/>
                <a:sym typeface="Helvetica Neue"/>
              </a:rPr>
              <a:t>Подати заявку на програму</a:t>
            </a:r>
            <a:endParaRPr b="0" i="0" sz="2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4" name="Google Shape;524;g367a671bcdf_0_373" title="Українознавчий компонент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7575" y="3572550"/>
            <a:ext cx="6570900" cy="6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591600" y="3848081"/>
            <a:ext cx="5451391" cy="6289832"/>
          </a:xfrm>
          <a:prstGeom prst="roundRect">
            <a:avLst>
              <a:gd fmla="val 13441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 txBox="1"/>
          <p:nvPr>
            <p:ph type="title"/>
          </p:nvPr>
        </p:nvSpPr>
        <p:spPr>
          <a:xfrm>
            <a:off x="1082825" y="4430432"/>
            <a:ext cx="4155540" cy="743689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4400">
                <a:solidFill>
                  <a:srgbClr val="202122"/>
                </a:solidFill>
              </a:rPr>
              <a:t>1. Дитина поєднує дистанційне навчання в українській </a:t>
            </a:r>
            <a:br>
              <a:rPr b="0" lang="en-US" sz="4400">
                <a:solidFill>
                  <a:srgbClr val="202122"/>
                </a:solidFill>
              </a:rPr>
            </a:br>
            <a:r>
              <a:rPr b="0" lang="en-US" sz="4400">
                <a:solidFill>
                  <a:srgbClr val="202122"/>
                </a:solidFill>
              </a:rPr>
              <a:t>школі з відвідуванням школи в країні проживання</a:t>
            </a:r>
            <a:endParaRPr b="0" sz="4400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4400">
              <a:solidFill>
                <a:srgbClr val="20212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4400">
              <a:solidFill>
                <a:srgbClr val="202122"/>
              </a:solidFill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75454" y="647700"/>
            <a:ext cx="22119000" cy="21924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"/>
          <p:cNvSpPr txBox="1"/>
          <p:nvPr>
            <p:ph type="title"/>
          </p:nvPr>
        </p:nvSpPr>
        <p:spPr>
          <a:xfrm>
            <a:off x="1206550" y="1337574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/>
              <a:t>Сценарії, які опрацьовує МОН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534216" y="3848081"/>
            <a:ext cx="5451391" cy="6289832"/>
          </a:xfrm>
          <a:prstGeom prst="roundRect">
            <a:avLst>
              <a:gd fmla="val 13441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025441" y="4430432"/>
            <a:ext cx="4155540" cy="517076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Дитина навчається у суботній або недільній українській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школі, а також у формальній школі іншої країни</a:t>
            </a:r>
            <a:endParaRPr b="0" i="0" sz="44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2476832" y="3848080"/>
            <a:ext cx="5451391" cy="6289831"/>
          </a:xfrm>
          <a:prstGeom prst="roundRect">
            <a:avLst>
              <a:gd fmla="val 13441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2968057" y="4430432"/>
            <a:ext cx="415554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3.Дитина навчається лише в школі країни перебування.</a:t>
            </a:r>
            <a:endParaRPr b="0" i="0" sz="44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8419448" y="3848081"/>
            <a:ext cx="5451391" cy="6289830"/>
          </a:xfrm>
          <a:prstGeom prst="roundRect">
            <a:avLst>
              <a:gd fmla="val 13441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8910673" y="4430432"/>
            <a:ext cx="415554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Дитина навчається лише в українській школі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(дистанційно або через МУШ).</a:t>
            </a:r>
            <a:endParaRPr b="0" i="0" sz="44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8106974" y="2477583"/>
            <a:ext cx="2305878" cy="1733662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929856" y="12449673"/>
            <a:ext cx="121317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Рішення: українознавчий компонент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7a671bcdf_0_177"/>
          <p:cNvSpPr txBox="1"/>
          <p:nvPr>
            <p:ph type="title"/>
          </p:nvPr>
        </p:nvSpPr>
        <p:spPr>
          <a:xfrm>
            <a:off x="1687025" y="5330188"/>
            <a:ext cx="79902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sz="5122">
              <a:solidFill>
                <a:srgbClr val="20212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3500">
              <a:solidFill>
                <a:srgbClr val="202122"/>
              </a:solidFill>
            </a:endParaRPr>
          </a:p>
        </p:txBody>
      </p:sp>
      <p:sp>
        <p:nvSpPr>
          <p:cNvPr id="107" name="Google Shape;107;g367a671bcdf_0_177"/>
          <p:cNvSpPr/>
          <p:nvPr/>
        </p:nvSpPr>
        <p:spPr>
          <a:xfrm>
            <a:off x="13023270" y="1309800"/>
            <a:ext cx="1681800" cy="660600"/>
          </a:xfrm>
          <a:prstGeom prst="roundRect">
            <a:avLst>
              <a:gd fmla="val 3014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4007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g367a671bcdf_0_177"/>
          <p:cNvSpPr/>
          <p:nvPr/>
        </p:nvSpPr>
        <p:spPr>
          <a:xfrm>
            <a:off x="591600" y="647700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g367a671bcdf_0_177"/>
          <p:cNvSpPr txBox="1"/>
          <p:nvPr>
            <p:ph type="title"/>
          </p:nvPr>
        </p:nvSpPr>
        <p:spPr>
          <a:xfrm>
            <a:off x="1336974" y="653875"/>
            <a:ext cx="19853251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300">
                <a:solidFill>
                  <a:srgbClr val="202122"/>
                </a:solidFill>
              </a:rPr>
              <a:t>Українознавчий компонент: українські школи дистанційно </a:t>
            </a:r>
            <a:endParaRPr/>
          </a:p>
        </p:txBody>
      </p:sp>
      <p:sp>
        <p:nvSpPr>
          <p:cNvPr id="110" name="Google Shape;110;g367a671bcdf_0_177"/>
          <p:cNvSpPr txBox="1"/>
          <p:nvPr/>
        </p:nvSpPr>
        <p:spPr>
          <a:xfrm>
            <a:off x="388200" y="8370450"/>
            <a:ext cx="554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g367a671bcdf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8650" y="3398645"/>
            <a:ext cx="9615549" cy="961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67a671bcdf_0_177"/>
          <p:cNvSpPr/>
          <p:nvPr/>
        </p:nvSpPr>
        <p:spPr>
          <a:xfrm>
            <a:off x="679168" y="4270075"/>
            <a:ext cx="5855400" cy="8429973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g367a671bcdf_0_177"/>
          <p:cNvSpPr txBox="1"/>
          <p:nvPr/>
        </p:nvSpPr>
        <p:spPr>
          <a:xfrm>
            <a:off x="1687014" y="6314528"/>
            <a:ext cx="4463400" cy="7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гнучкий формат (5–8 год/тиждень)</a:t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70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вивчення українськ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ої 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мов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літератур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історі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ї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України та географі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ї</a:t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шкала перезарахування оцінок зі спільних предметів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g367a671bcdf_0_177"/>
          <p:cNvSpPr txBox="1"/>
          <p:nvPr/>
        </p:nvSpPr>
        <p:spPr>
          <a:xfrm>
            <a:off x="1062019" y="4556762"/>
            <a:ext cx="5148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Що це ?</a:t>
            </a:r>
            <a:endParaRPr b="1" i="0" sz="5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5" name="Google Shape;115;g367a671bcdf_0_177"/>
          <p:cNvGrpSpPr/>
          <p:nvPr/>
        </p:nvGrpSpPr>
        <p:grpSpPr>
          <a:xfrm>
            <a:off x="1062019" y="6655908"/>
            <a:ext cx="532340" cy="382031"/>
            <a:chOff x="-4195725" y="9879225"/>
            <a:chExt cx="1161300" cy="800400"/>
          </a:xfrm>
        </p:grpSpPr>
        <p:sp>
          <p:nvSpPr>
            <p:cNvPr id="116" name="Google Shape;116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80A5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17" name="Google Shape;117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18" name="Google Shape;118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" name="Google Shape;119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" name="Google Shape;120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21" name="Google Shape;121;g367a671bcdf_0_177"/>
          <p:cNvGrpSpPr/>
          <p:nvPr/>
        </p:nvGrpSpPr>
        <p:grpSpPr>
          <a:xfrm>
            <a:off x="1062019" y="8015405"/>
            <a:ext cx="532340" cy="382031"/>
            <a:chOff x="-4195725" y="9879225"/>
            <a:chExt cx="1161300" cy="800400"/>
          </a:xfrm>
        </p:grpSpPr>
        <p:sp>
          <p:nvSpPr>
            <p:cNvPr id="122" name="Google Shape;122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23" name="Google Shape;123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24" name="Google Shape;124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27" name="Google Shape;127;g367a671bcdf_0_177"/>
          <p:cNvGrpSpPr/>
          <p:nvPr/>
        </p:nvGrpSpPr>
        <p:grpSpPr>
          <a:xfrm>
            <a:off x="1062019" y="10238865"/>
            <a:ext cx="532340" cy="382031"/>
            <a:chOff x="-4195725" y="9879225"/>
            <a:chExt cx="1161300" cy="800400"/>
          </a:xfrm>
        </p:grpSpPr>
        <p:sp>
          <p:nvSpPr>
            <p:cNvPr id="128" name="Google Shape;128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29" name="Google Shape;129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30" name="Google Shape;130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0EFE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33" name="Google Shape;133;g367a671bcdf_0_177"/>
          <p:cNvSpPr/>
          <p:nvPr/>
        </p:nvSpPr>
        <p:spPr>
          <a:xfrm>
            <a:off x="7990225" y="4270075"/>
            <a:ext cx="5323200" cy="86961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367a671bcdf_0_177"/>
          <p:cNvSpPr txBox="1"/>
          <p:nvPr/>
        </p:nvSpPr>
        <p:spPr>
          <a:xfrm>
            <a:off x="9141165" y="5706392"/>
            <a:ext cx="3747600" cy="6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Дитина здобуває освіту без подвійного навантаження</a:t>
            </a:r>
            <a:endParaRPr b="0" i="0" sz="31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Отримує два документи про освіту</a:t>
            </a:r>
            <a:endParaRPr b="0" i="0" sz="31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Зберігає зв’язок з Україною</a:t>
            </a:r>
            <a:endParaRPr b="0" i="0" sz="31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Спрощена система подачі заявки на навчання</a:t>
            </a:r>
            <a:endParaRPr b="0" i="0" sz="31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g367a671bcdf_0_177"/>
          <p:cNvSpPr txBox="1"/>
          <p:nvPr/>
        </p:nvSpPr>
        <p:spPr>
          <a:xfrm>
            <a:off x="8680601" y="4533452"/>
            <a:ext cx="4322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Переваги</a:t>
            </a:r>
            <a:endParaRPr b="1" i="0" sz="5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6" name="Google Shape;136;g367a671bcdf_0_177"/>
          <p:cNvGrpSpPr/>
          <p:nvPr/>
        </p:nvGrpSpPr>
        <p:grpSpPr>
          <a:xfrm>
            <a:off x="8680595" y="7999673"/>
            <a:ext cx="460572" cy="346413"/>
            <a:chOff x="-4195725" y="9879225"/>
            <a:chExt cx="1161300" cy="800400"/>
          </a:xfrm>
        </p:grpSpPr>
        <p:sp>
          <p:nvSpPr>
            <p:cNvPr id="137" name="Google Shape;137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E2EE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38" name="Google Shape;138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39" name="Google Shape;139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" name="Google Shape;140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2" name="Google Shape;142;g367a671bcdf_0_177"/>
          <p:cNvGrpSpPr/>
          <p:nvPr/>
        </p:nvGrpSpPr>
        <p:grpSpPr>
          <a:xfrm>
            <a:off x="8680595" y="9715995"/>
            <a:ext cx="460572" cy="346413"/>
            <a:chOff x="-4195725" y="9879225"/>
            <a:chExt cx="1161300" cy="800400"/>
          </a:xfrm>
        </p:grpSpPr>
        <p:sp>
          <p:nvSpPr>
            <p:cNvPr id="143" name="Google Shape;143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E2EE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44" name="Google Shape;144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45" name="Google Shape;145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8" name="Google Shape;148;g367a671bcdf_0_177"/>
          <p:cNvGrpSpPr/>
          <p:nvPr/>
        </p:nvGrpSpPr>
        <p:grpSpPr>
          <a:xfrm>
            <a:off x="8680595" y="5959847"/>
            <a:ext cx="460572" cy="346413"/>
            <a:chOff x="-4195725" y="9879225"/>
            <a:chExt cx="1161300" cy="800400"/>
          </a:xfrm>
        </p:grpSpPr>
        <p:sp>
          <p:nvSpPr>
            <p:cNvPr id="149" name="Google Shape;149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E2EE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0" name="Google Shape;150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51" name="Google Shape;151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54" name="Google Shape;154;g367a671bcdf_0_177"/>
          <p:cNvGrpSpPr/>
          <p:nvPr/>
        </p:nvGrpSpPr>
        <p:grpSpPr>
          <a:xfrm>
            <a:off x="8680595" y="11158770"/>
            <a:ext cx="460572" cy="346413"/>
            <a:chOff x="-4195725" y="9879225"/>
            <a:chExt cx="1161300" cy="800400"/>
          </a:xfrm>
        </p:grpSpPr>
        <p:sp>
          <p:nvSpPr>
            <p:cNvPr id="155" name="Google Shape;155;g367a671bcdf_0_177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E2EE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6" name="Google Shape;156;g367a671bcdf_0_177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157" name="Google Shape;157;g367a671bcdf_0_177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g367a671bcdf_0_177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g367a671bcdf_0_177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g323c1ee7f9d_1_1916"/>
          <p:cNvGrpSpPr/>
          <p:nvPr/>
        </p:nvGrpSpPr>
        <p:grpSpPr>
          <a:xfrm>
            <a:off x="14212743" y="4298916"/>
            <a:ext cx="1371577" cy="588551"/>
            <a:chOff x="-3928275" y="10762650"/>
            <a:chExt cx="1051500" cy="465000"/>
          </a:xfrm>
        </p:grpSpPr>
        <p:cxnSp>
          <p:nvCxnSpPr>
            <p:cNvPr id="165" name="Google Shape;165;g323c1ee7f9d_1_1916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g323c1ee7f9d_1_1916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g323c1ee7f9d_1_1916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8" name="Google Shape;168;g323c1ee7f9d_1_1916"/>
          <p:cNvGrpSpPr/>
          <p:nvPr/>
        </p:nvGrpSpPr>
        <p:grpSpPr>
          <a:xfrm>
            <a:off x="6037043" y="4298916"/>
            <a:ext cx="1371577" cy="588551"/>
            <a:chOff x="-3928275" y="10762650"/>
            <a:chExt cx="1051500" cy="465000"/>
          </a:xfrm>
        </p:grpSpPr>
        <p:cxnSp>
          <p:nvCxnSpPr>
            <p:cNvPr id="169" name="Google Shape;169;g323c1ee7f9d_1_1916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g323c1ee7f9d_1_1916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g323c1ee7f9d_1_1916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2" name="Google Shape;172;g323c1ee7f9d_1_1916"/>
          <p:cNvSpPr/>
          <p:nvPr/>
        </p:nvSpPr>
        <p:spPr>
          <a:xfrm>
            <a:off x="623975" y="3900200"/>
            <a:ext cx="50643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Навчатись очно в країні перебування</a:t>
            </a:r>
            <a:endParaRPr b="0" i="0" sz="3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23c1ee7f9d_1_1916"/>
          <p:cNvSpPr txBox="1"/>
          <p:nvPr/>
        </p:nvSpPr>
        <p:spPr>
          <a:xfrm>
            <a:off x="10325875" y="6081600"/>
            <a:ext cx="540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23c1ee7f9d_1_1916"/>
          <p:cNvSpPr/>
          <p:nvPr/>
        </p:nvSpPr>
        <p:spPr>
          <a:xfrm>
            <a:off x="7757400" y="3900200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Зайти на ukrainian.studies.mon.gov.ua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23c1ee7f9d_1_1916"/>
          <p:cNvSpPr/>
          <p:nvPr/>
        </p:nvSpPr>
        <p:spPr>
          <a:xfrm>
            <a:off x="15947025" y="3900200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Авторизуватись в системі через igov.ua*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23c1ee7f9d_1_1916"/>
          <p:cNvSpPr/>
          <p:nvPr/>
        </p:nvSpPr>
        <p:spPr>
          <a:xfrm>
            <a:off x="623975" y="5808801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Обирати школу і подати заявку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23c1ee7f9d_1_1916"/>
          <p:cNvSpPr/>
          <p:nvPr/>
        </p:nvSpPr>
        <p:spPr>
          <a:xfrm>
            <a:off x="9297825" y="5808801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Розпочати навчання в українській школі</a:t>
            </a:r>
            <a:endParaRPr b="0" i="0" sz="5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8" name="Google Shape;178;g323c1ee7f9d_1_1916"/>
          <p:cNvGrpSpPr/>
          <p:nvPr/>
        </p:nvGrpSpPr>
        <p:grpSpPr>
          <a:xfrm>
            <a:off x="22388443" y="4298916"/>
            <a:ext cx="1371577" cy="588551"/>
            <a:chOff x="-3928275" y="10762650"/>
            <a:chExt cx="1051500" cy="465000"/>
          </a:xfrm>
        </p:grpSpPr>
        <p:cxnSp>
          <p:nvCxnSpPr>
            <p:cNvPr id="179" name="Google Shape;179;g323c1ee7f9d_1_1916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g323c1ee7f9d_1_1916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g323c1ee7f9d_1_1916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2" name="Google Shape;182;g323c1ee7f9d_1_1916"/>
          <p:cNvGrpSpPr/>
          <p:nvPr/>
        </p:nvGrpSpPr>
        <p:grpSpPr>
          <a:xfrm>
            <a:off x="7239793" y="6207517"/>
            <a:ext cx="1371577" cy="588551"/>
            <a:chOff x="-3928275" y="10762650"/>
            <a:chExt cx="1051500" cy="465000"/>
          </a:xfrm>
        </p:grpSpPr>
        <p:cxnSp>
          <p:nvCxnSpPr>
            <p:cNvPr id="183" name="Google Shape;183;g323c1ee7f9d_1_1916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g323c1ee7f9d_1_1916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g323c1ee7f9d_1_1916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6" name="Google Shape;186;g323c1ee7f9d_1_1916"/>
          <p:cNvSpPr/>
          <p:nvPr/>
        </p:nvSpPr>
        <p:spPr>
          <a:xfrm>
            <a:off x="429850" y="485950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g323c1ee7f9d_1_1916"/>
          <p:cNvSpPr txBox="1"/>
          <p:nvPr>
            <p:ph type="title"/>
          </p:nvPr>
        </p:nvSpPr>
        <p:spPr>
          <a:xfrm>
            <a:off x="1175225" y="492125"/>
            <a:ext cx="168756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300">
                <a:solidFill>
                  <a:srgbClr val="202122"/>
                </a:solidFill>
              </a:rPr>
              <a:t>Що потрібно для зарахування на українознавчий компонент?</a:t>
            </a:r>
            <a:endParaRPr sz="5300">
              <a:solidFill>
                <a:srgbClr val="202122"/>
              </a:solidFill>
            </a:endParaRPr>
          </a:p>
        </p:txBody>
      </p:sp>
      <p:grpSp>
        <p:nvGrpSpPr>
          <p:cNvPr id="188" name="Google Shape;188;g323c1ee7f9d_1_1916"/>
          <p:cNvGrpSpPr/>
          <p:nvPr/>
        </p:nvGrpSpPr>
        <p:grpSpPr>
          <a:xfrm>
            <a:off x="19769671" y="1113307"/>
            <a:ext cx="2174707" cy="1864548"/>
            <a:chOff x="12576850" y="6376948"/>
            <a:chExt cx="5977755" cy="5125200"/>
          </a:xfrm>
        </p:grpSpPr>
        <p:sp>
          <p:nvSpPr>
            <p:cNvPr id="189" name="Google Shape;189;g323c1ee7f9d_1_1916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80A5C9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0" name="Google Shape;190;g323c1ee7f9d_1_1916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E0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g323c1ee7f9d_1_1916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E0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2" name="Google Shape;192;g323c1ee7f9d_1_1916"/>
          <p:cNvSpPr/>
          <p:nvPr/>
        </p:nvSpPr>
        <p:spPr>
          <a:xfrm>
            <a:off x="21246506" y="1113326"/>
            <a:ext cx="1864500" cy="1864500"/>
          </a:xfrm>
          <a:prstGeom prst="ellipse">
            <a:avLst/>
          </a:prstGeom>
          <a:gradFill>
            <a:gsLst>
              <a:gs pos="0">
                <a:srgbClr val="F0EFEA"/>
              </a:gs>
              <a:gs pos="100000">
                <a:srgbClr val="80A5C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g323c1ee7f9d_1_1916"/>
          <p:cNvSpPr txBox="1"/>
          <p:nvPr/>
        </p:nvSpPr>
        <p:spPr>
          <a:xfrm>
            <a:off x="7408625" y="11936800"/>
            <a:ext cx="81195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g323c1ee7f9d_1_19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782" y="8079265"/>
            <a:ext cx="14785639" cy="41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23c1ee7f9d_1_1916"/>
          <p:cNvSpPr txBox="1"/>
          <p:nvPr/>
        </p:nvSpPr>
        <p:spPr>
          <a:xfrm>
            <a:off x="238539" y="12774437"/>
            <a:ext cx="652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*Покрокова інструкція подачі розміщена на сайті Українознавчого компонента у розділі </a:t>
            </a:r>
            <a:r>
              <a:rPr lang="en-US" sz="1800"/>
              <a:t>“Як це працює?”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323c1ee7f9d_1_1916" title="Українознавчий компонент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7025" y="5676725"/>
            <a:ext cx="7865275" cy="7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29ccc7258_0_821"/>
          <p:cNvSpPr/>
          <p:nvPr/>
        </p:nvSpPr>
        <p:spPr>
          <a:xfrm>
            <a:off x="9175530" y="3543300"/>
            <a:ext cx="14616900" cy="9525000"/>
          </a:xfrm>
          <a:prstGeom prst="roundRect">
            <a:avLst>
              <a:gd fmla="val 8795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2" name="Google Shape;202;g3629ccc7258_0_821"/>
          <p:cNvGrpSpPr/>
          <p:nvPr/>
        </p:nvGrpSpPr>
        <p:grpSpPr>
          <a:xfrm>
            <a:off x="10717436" y="4500580"/>
            <a:ext cx="677967" cy="467274"/>
            <a:chOff x="-4195725" y="9879225"/>
            <a:chExt cx="1161300" cy="800400"/>
          </a:xfrm>
        </p:grpSpPr>
        <p:sp>
          <p:nvSpPr>
            <p:cNvPr id="203" name="Google Shape;203;g3629ccc7258_0_8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04" name="Google Shape;204;g3629ccc7258_0_8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05" name="Google Shape;205;g3629ccc7258_0_8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g3629ccc7258_0_8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g3629ccc7258_0_8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08" name="Google Shape;208;g3629ccc7258_0_821"/>
          <p:cNvSpPr/>
          <p:nvPr/>
        </p:nvSpPr>
        <p:spPr>
          <a:xfrm>
            <a:off x="591600" y="647700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g3629ccc7258_0_821"/>
          <p:cNvSpPr txBox="1"/>
          <p:nvPr>
            <p:ph type="title"/>
          </p:nvPr>
        </p:nvSpPr>
        <p:spPr>
          <a:xfrm>
            <a:off x="1285177" y="687222"/>
            <a:ext cx="161370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-US" sz="5000"/>
              <a:t>Формування класів та зарахування учнів</a:t>
            </a:r>
            <a:endParaRPr b="1" sz="5000"/>
          </a:p>
        </p:txBody>
      </p:sp>
      <p:sp>
        <p:nvSpPr>
          <p:cNvPr id="210" name="Google Shape;210;g3629ccc7258_0_821"/>
          <p:cNvSpPr txBox="1"/>
          <p:nvPr/>
        </p:nvSpPr>
        <p:spPr>
          <a:xfrm>
            <a:off x="11583761" y="4253813"/>
            <a:ext cx="11040600" cy="8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Принцип «вік → клас»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орієнтуємось на той клас, де дитина б навчалася без перерв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Поновлення/другорічництво лише за заявою батьків і в інтересах дитини; 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Орієнтація на сформованість компетентностей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не на наявність окремих знань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Можливість </a:t>
            </a:r>
            <a:r>
              <a:rPr b="1" lang="en-US" sz="4000"/>
              <a:t>приєднання</a:t>
            </a:r>
            <a:r>
              <a:rPr lang="en-US" sz="4000"/>
              <a:t> до програми </a:t>
            </a:r>
            <a:r>
              <a:rPr b="1" lang="en-US" sz="4000"/>
              <a:t>протягом усього навчального року</a:t>
            </a:r>
            <a:endParaRPr b="1"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/>
          </a:p>
        </p:txBody>
      </p:sp>
      <p:grpSp>
        <p:nvGrpSpPr>
          <p:cNvPr id="211" name="Google Shape;211;g3629ccc7258_0_821"/>
          <p:cNvGrpSpPr/>
          <p:nvPr/>
        </p:nvGrpSpPr>
        <p:grpSpPr>
          <a:xfrm>
            <a:off x="19575596" y="1275057"/>
            <a:ext cx="2174707" cy="1864548"/>
            <a:chOff x="12576850" y="6376948"/>
            <a:chExt cx="5977755" cy="5125200"/>
          </a:xfrm>
        </p:grpSpPr>
        <p:sp>
          <p:nvSpPr>
            <p:cNvPr id="212" name="Google Shape;212;g3629ccc7258_0_82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F0EFEA"/>
                </a:gs>
                <a:gs pos="100000">
                  <a:srgbClr val="80A5C9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g3629ccc7258_0_82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E0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g3629ccc7258_0_82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E0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5" name="Google Shape;215;g3629ccc7258_0_821"/>
          <p:cNvSpPr/>
          <p:nvPr/>
        </p:nvSpPr>
        <p:spPr>
          <a:xfrm>
            <a:off x="21081981" y="1274976"/>
            <a:ext cx="1864500" cy="1864500"/>
          </a:xfrm>
          <a:prstGeom prst="ellipse">
            <a:avLst/>
          </a:prstGeom>
          <a:gradFill>
            <a:gsLst>
              <a:gs pos="0">
                <a:srgbClr val="F0EFEA"/>
              </a:gs>
              <a:gs pos="100000">
                <a:srgbClr val="80A5C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3629ccc7258_0_821"/>
          <p:cNvSpPr/>
          <p:nvPr/>
        </p:nvSpPr>
        <p:spPr>
          <a:xfrm rot="-5400000">
            <a:off x="17422050" y="1275361"/>
            <a:ext cx="1864500" cy="1864500"/>
          </a:xfrm>
          <a:prstGeom prst="ellipse">
            <a:avLst/>
          </a:prstGeom>
          <a:gradFill>
            <a:gsLst>
              <a:gs pos="0">
                <a:srgbClr val="F0EFEA"/>
              </a:gs>
              <a:gs pos="100000">
                <a:srgbClr val="80A5C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7" name="Google Shape;217;g3629ccc7258_0_821"/>
          <p:cNvGrpSpPr/>
          <p:nvPr/>
        </p:nvGrpSpPr>
        <p:grpSpPr>
          <a:xfrm>
            <a:off x="10652912" y="6417614"/>
            <a:ext cx="677967" cy="467274"/>
            <a:chOff x="-4195725" y="9879225"/>
            <a:chExt cx="1161300" cy="800400"/>
          </a:xfrm>
        </p:grpSpPr>
        <p:sp>
          <p:nvSpPr>
            <p:cNvPr id="218" name="Google Shape;218;g3629ccc7258_0_8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19" name="Google Shape;219;g3629ccc7258_0_8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20" name="Google Shape;220;g3629ccc7258_0_8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g3629ccc7258_0_8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g3629ccc7258_0_8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23" name="Google Shape;223;g3629ccc7258_0_821"/>
          <p:cNvGrpSpPr/>
          <p:nvPr/>
        </p:nvGrpSpPr>
        <p:grpSpPr>
          <a:xfrm>
            <a:off x="10652912" y="8307015"/>
            <a:ext cx="677967" cy="467274"/>
            <a:chOff x="-4195725" y="9879225"/>
            <a:chExt cx="1161300" cy="800400"/>
          </a:xfrm>
        </p:grpSpPr>
        <p:sp>
          <p:nvSpPr>
            <p:cNvPr id="224" name="Google Shape;224;g3629ccc7258_0_8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25" name="Google Shape;225;g3629ccc7258_0_8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26" name="Google Shape;226;g3629ccc7258_0_8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g3629ccc7258_0_8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g3629ccc7258_0_8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229" name="Google Shape;229;g3629ccc7258_0_821"/>
          <p:cNvPicPr preferRelativeResize="0"/>
          <p:nvPr/>
        </p:nvPicPr>
        <p:blipFill rotWithShape="1">
          <a:blip r:embed="rId3">
            <a:alphaModFix/>
          </a:blip>
          <a:srcRect b="0" l="43091" r="0" t="0"/>
          <a:stretch/>
        </p:blipFill>
        <p:spPr>
          <a:xfrm>
            <a:off x="591600" y="3584306"/>
            <a:ext cx="8331000" cy="9525000"/>
          </a:xfrm>
          <a:prstGeom prst="roundRect">
            <a:avLst>
              <a:gd fmla="val 10832" name="adj"/>
            </a:avLst>
          </a:prstGeom>
          <a:noFill/>
          <a:ln>
            <a:noFill/>
          </a:ln>
        </p:spPr>
      </p:pic>
      <p:grpSp>
        <p:nvGrpSpPr>
          <p:cNvPr id="230" name="Google Shape;230;g3629ccc7258_0_821"/>
          <p:cNvGrpSpPr/>
          <p:nvPr/>
        </p:nvGrpSpPr>
        <p:grpSpPr>
          <a:xfrm>
            <a:off x="10717437" y="10750484"/>
            <a:ext cx="677967" cy="467274"/>
            <a:chOff x="-4195725" y="9879225"/>
            <a:chExt cx="1161300" cy="800400"/>
          </a:xfrm>
        </p:grpSpPr>
        <p:sp>
          <p:nvSpPr>
            <p:cNvPr id="231" name="Google Shape;231;g3629ccc7258_0_8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32" name="Google Shape;232;g3629ccc7258_0_821"/>
            <p:cNvGrpSpPr/>
            <p:nvPr/>
          </p:nvGrpSpPr>
          <p:grpSpPr>
            <a:xfrm>
              <a:off x="-3875087" y="10065529"/>
              <a:ext cx="520048" cy="427846"/>
              <a:chOff x="-3425175" y="10762650"/>
              <a:chExt cx="548400" cy="465000"/>
            </a:xfrm>
          </p:grpSpPr>
          <p:cxnSp>
            <p:nvCxnSpPr>
              <p:cNvPr id="233" name="Google Shape;233;g3629ccc7258_0_8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g3629ccc7258_0_8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g3629ccc7258_0_8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0212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g3629ccc7258_0_1197"/>
          <p:cNvGrpSpPr/>
          <p:nvPr/>
        </p:nvGrpSpPr>
        <p:grpSpPr>
          <a:xfrm>
            <a:off x="7569566" y="4128160"/>
            <a:ext cx="1371577" cy="588551"/>
            <a:chOff x="-3928275" y="10762650"/>
            <a:chExt cx="1051500" cy="465000"/>
          </a:xfrm>
        </p:grpSpPr>
        <p:cxnSp>
          <p:nvCxnSpPr>
            <p:cNvPr id="241" name="Google Shape;241;g3629ccc7258_0_1197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g3629ccc7258_0_1197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g3629ccc7258_0_1197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4" name="Google Shape;244;g3629ccc7258_0_1197"/>
          <p:cNvSpPr/>
          <p:nvPr/>
        </p:nvSpPr>
        <p:spPr>
          <a:xfrm>
            <a:off x="1283073" y="5661104"/>
            <a:ext cx="6286500" cy="1905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 – 11 класи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g3629ccc7258_0_1197"/>
          <p:cNvSpPr/>
          <p:nvPr/>
        </p:nvSpPr>
        <p:spPr>
          <a:xfrm>
            <a:off x="1283073" y="3469944"/>
            <a:ext cx="6286500" cy="1905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8 класи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g3629ccc7258_0_1197"/>
          <p:cNvSpPr/>
          <p:nvPr/>
        </p:nvSpPr>
        <p:spPr>
          <a:xfrm>
            <a:off x="9268793" y="3729444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Зараховано / не зараховано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g3629ccc7258_0_1197"/>
          <p:cNvSpPr/>
          <p:nvPr/>
        </p:nvSpPr>
        <p:spPr>
          <a:xfrm>
            <a:off x="9268793" y="5854253"/>
            <a:ext cx="6286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Перезарахування результатів в балах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8" name="Google Shape;248;g3629ccc7258_0_1197"/>
          <p:cNvGrpSpPr/>
          <p:nvPr/>
        </p:nvGrpSpPr>
        <p:grpSpPr>
          <a:xfrm>
            <a:off x="7564707" y="6319316"/>
            <a:ext cx="1371577" cy="588551"/>
            <a:chOff x="-3928275" y="10762650"/>
            <a:chExt cx="1051500" cy="465000"/>
          </a:xfrm>
        </p:grpSpPr>
        <p:cxnSp>
          <p:nvCxnSpPr>
            <p:cNvPr id="249" name="Google Shape;249;g3629ccc7258_0_1197"/>
            <p:cNvCxnSpPr/>
            <p:nvPr/>
          </p:nvCxnSpPr>
          <p:spPr>
            <a:xfrm>
              <a:off x="-3113600" y="10762650"/>
              <a:ext cx="233100" cy="2331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g3629ccc7258_0_1197"/>
            <p:cNvCxnSpPr/>
            <p:nvPr/>
          </p:nvCxnSpPr>
          <p:spPr>
            <a:xfrm flipH="1">
              <a:off x="-3112100" y="10995750"/>
              <a:ext cx="231600" cy="23190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g3629ccc7258_0_1197"/>
            <p:cNvCxnSpPr/>
            <p:nvPr/>
          </p:nvCxnSpPr>
          <p:spPr>
            <a:xfrm rot="10800000">
              <a:off x="-3928275" y="10995750"/>
              <a:ext cx="1051500" cy="0"/>
            </a:xfrm>
            <a:prstGeom prst="straightConnector1">
              <a:avLst/>
            </a:prstGeom>
            <a:noFill/>
            <a:ln cap="flat" cmpd="sng" w="76200">
              <a:solidFill>
                <a:srgbClr val="2021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2" name="Google Shape;252;g3629ccc7258_0_1197"/>
          <p:cNvSpPr/>
          <p:nvPr/>
        </p:nvSpPr>
        <p:spPr>
          <a:xfrm>
            <a:off x="591600" y="647700"/>
            <a:ext cx="23200800" cy="2491800"/>
          </a:xfrm>
          <a:prstGeom prst="roundRect">
            <a:avLst>
              <a:gd fmla="val 27131" name="adj"/>
            </a:avLst>
          </a:prstGeom>
          <a:solidFill>
            <a:srgbClr val="E0E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g3629ccc7258_0_1197"/>
          <p:cNvSpPr txBox="1"/>
          <p:nvPr>
            <p:ph type="title"/>
          </p:nvPr>
        </p:nvSpPr>
        <p:spPr>
          <a:xfrm>
            <a:off x="1285177" y="687222"/>
            <a:ext cx="161370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-US" sz="5000"/>
              <a:t>Зарахування результатів навчання</a:t>
            </a:r>
            <a:endParaRPr b="1" sz="5000"/>
          </a:p>
        </p:txBody>
      </p:sp>
      <p:sp>
        <p:nvSpPr>
          <p:cNvPr id="254" name="Google Shape;254;g3629ccc7258_0_1197"/>
          <p:cNvSpPr/>
          <p:nvPr/>
        </p:nvSpPr>
        <p:spPr>
          <a:xfrm>
            <a:off x="1297050" y="7914565"/>
            <a:ext cx="22191300" cy="1154400"/>
          </a:xfrm>
          <a:prstGeom prst="roundRect">
            <a:avLst>
              <a:gd fmla="val 12832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g3629ccc7258_0_1197"/>
          <p:cNvSpPr txBox="1"/>
          <p:nvPr/>
        </p:nvSpPr>
        <p:spPr>
          <a:xfrm>
            <a:off x="1283074" y="9286602"/>
            <a:ext cx="1397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Інтегрований курс в країні перебування = результат за усіма курсами в нашій програмі</a:t>
            </a:r>
            <a:endParaRPr b="0" i="0" sz="35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3629ccc7258_0_1197"/>
          <p:cNvSpPr txBox="1"/>
          <p:nvPr/>
        </p:nvSpPr>
        <p:spPr>
          <a:xfrm>
            <a:off x="1604006" y="8055996"/>
            <a:ext cx="59607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Загальні підходи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1" i="0" sz="55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g3629ccc7258_0_1197"/>
          <p:cNvSpPr txBox="1"/>
          <p:nvPr/>
        </p:nvSpPr>
        <p:spPr>
          <a:xfrm>
            <a:off x="1283074" y="10555229"/>
            <a:ext cx="13337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 Результати навчання в країні перебування = результати навчання в українській школі відповідно до року навчання дитини</a:t>
            </a:r>
            <a:endParaRPr b="0" i="0" sz="35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g3629ccc7258_0_1197"/>
          <p:cNvSpPr txBox="1"/>
          <p:nvPr/>
        </p:nvSpPr>
        <p:spPr>
          <a:xfrm>
            <a:off x="1283074" y="12159648"/>
            <a:ext cx="12844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Переведення балів за уніфікованими шкалами (переглянуті Українським іміджевим цент</a:t>
            </a:r>
            <a:r>
              <a:rPr b="0" i="0" lang="en-US" sz="3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ром / 2</a:t>
            </a:r>
            <a:r>
              <a:rPr b="0" i="0" lang="en-US" sz="35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025 р.)</a:t>
            </a:r>
            <a:endParaRPr b="0" i="0" sz="35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3629ccc7258_0_1197"/>
          <p:cNvSpPr/>
          <p:nvPr/>
        </p:nvSpPr>
        <p:spPr>
          <a:xfrm>
            <a:off x="15882944" y="3757780"/>
            <a:ext cx="7909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 усіх предметів поза українознавчим компонентом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g3629ccc7258_0_1197"/>
          <p:cNvSpPr/>
          <p:nvPr/>
        </p:nvSpPr>
        <p:spPr>
          <a:xfrm>
            <a:off x="15882944" y="5899808"/>
            <a:ext cx="7909500" cy="1386000"/>
          </a:xfrm>
          <a:prstGeom prst="roundRect">
            <a:avLst>
              <a:gd fmla="val 36000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 усіх предметів поза українознавчим компонентом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Google Shape;261;g3629ccc7258_0_1197" title="adobe-express-qr-code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6075" y="9286600"/>
            <a:ext cx="4429375" cy="44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29ccc7258_0_1221"/>
          <p:cNvSpPr/>
          <p:nvPr/>
        </p:nvSpPr>
        <p:spPr>
          <a:xfrm>
            <a:off x="972075" y="1005771"/>
            <a:ext cx="7236000" cy="11733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g3629ccc7258_0_1221"/>
          <p:cNvSpPr txBox="1"/>
          <p:nvPr/>
        </p:nvSpPr>
        <p:spPr>
          <a:xfrm>
            <a:off x="1372550" y="3521275"/>
            <a:ext cx="5842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Подана заявка на укр.компонент батьками дитини, яка не </a:t>
            </a: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навчалась</a:t>
            </a: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Україні 2 роки. Дитина має бути зараховано до 7 класу за віком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g3629ccc7258_0_1221"/>
          <p:cNvSpPr txBox="1"/>
          <p:nvPr>
            <p:ph type="title"/>
          </p:nvPr>
        </p:nvSpPr>
        <p:spPr>
          <a:xfrm>
            <a:off x="1448725" y="1451875"/>
            <a:ext cx="6686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500">
                <a:solidFill>
                  <a:srgbClr val="202122"/>
                </a:solidFill>
              </a:rPr>
              <a:t>К</a:t>
            </a:r>
            <a:r>
              <a:rPr lang="en-US" sz="6500">
                <a:solidFill>
                  <a:srgbClr val="202122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ейс </a:t>
            </a:r>
            <a:r>
              <a:rPr lang="en-US" sz="6500">
                <a:solidFill>
                  <a:srgbClr val="202122"/>
                </a:solidFill>
              </a:rPr>
              <a:t>1</a:t>
            </a:r>
            <a:endParaRPr sz="6500">
              <a:solidFill>
                <a:srgbClr val="202122"/>
              </a:solidFill>
            </a:endParaRPr>
          </a:p>
        </p:txBody>
      </p:sp>
      <p:grpSp>
        <p:nvGrpSpPr>
          <p:cNvPr id="269" name="Google Shape;269;g3629ccc7258_0_1221"/>
          <p:cNvGrpSpPr/>
          <p:nvPr/>
        </p:nvGrpSpPr>
        <p:grpSpPr>
          <a:xfrm>
            <a:off x="972554" y="8568982"/>
            <a:ext cx="4770846" cy="4090422"/>
            <a:chOff x="12576850" y="6376948"/>
            <a:chExt cx="5977755" cy="5125200"/>
          </a:xfrm>
        </p:grpSpPr>
        <p:sp>
          <p:nvSpPr>
            <p:cNvPr id="270" name="Google Shape;270;g3629ccc7258_0_122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1" name="Google Shape;271;g3629ccc7258_0_122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g3629ccc7258_0_122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73" name="Google Shape;273;g3629ccc7258_0_1221"/>
          <p:cNvGrpSpPr/>
          <p:nvPr/>
        </p:nvGrpSpPr>
        <p:grpSpPr>
          <a:xfrm>
            <a:off x="3192029" y="8410808"/>
            <a:ext cx="4807196" cy="4222912"/>
            <a:chOff x="12576850" y="6210941"/>
            <a:chExt cx="6023300" cy="5291207"/>
          </a:xfrm>
        </p:grpSpPr>
        <p:sp>
          <p:nvSpPr>
            <p:cNvPr id="274" name="Google Shape;274;g3629ccc7258_0_122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5" name="Google Shape;275;g3629ccc7258_0_1221"/>
            <p:cNvSpPr/>
            <p:nvPr/>
          </p:nvSpPr>
          <p:spPr>
            <a:xfrm>
              <a:off x="14326950" y="6210941"/>
              <a:ext cx="4273200" cy="37338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6" name="Google Shape;276;g3629ccc7258_0_122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7" name="Google Shape;277;g3629ccc7258_0_1221"/>
          <p:cNvSpPr/>
          <p:nvPr/>
        </p:nvSpPr>
        <p:spPr>
          <a:xfrm>
            <a:off x="7215016" y="1005763"/>
            <a:ext cx="7236000" cy="117333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8" name="Google Shape;278;g3629ccc7258_0_1221"/>
          <p:cNvGrpSpPr/>
          <p:nvPr/>
        </p:nvGrpSpPr>
        <p:grpSpPr>
          <a:xfrm>
            <a:off x="7799512" y="9122145"/>
            <a:ext cx="677967" cy="467274"/>
            <a:chOff x="-4195725" y="9879225"/>
            <a:chExt cx="1161300" cy="800400"/>
          </a:xfrm>
        </p:grpSpPr>
        <p:sp>
          <p:nvSpPr>
            <p:cNvPr id="279" name="Google Shape;279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80" name="Google Shape;280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81" name="Google Shape;281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84" name="Google Shape;284;g3629ccc7258_0_1221"/>
          <p:cNvSpPr txBox="1"/>
          <p:nvPr/>
        </p:nvSpPr>
        <p:spPr>
          <a:xfrm>
            <a:off x="8751587" y="3128581"/>
            <a:ext cx="551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Зарахування дитини до 7 класу в українську школу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g3629ccc7258_0_1221"/>
          <p:cNvSpPr txBox="1"/>
          <p:nvPr/>
        </p:nvSpPr>
        <p:spPr>
          <a:xfrm>
            <a:off x="7875326" y="1951989"/>
            <a:ext cx="636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Дії</a:t>
            </a:r>
            <a:endParaRPr b="1" i="0" sz="5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g3629ccc7258_0_1221"/>
          <p:cNvSpPr txBox="1"/>
          <p:nvPr/>
        </p:nvSpPr>
        <p:spPr>
          <a:xfrm>
            <a:off x="8721626" y="8463804"/>
            <a:ext cx="5516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Визначення освітніх втрат /розривів по кожному предмету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7" name="Google Shape;287;g3629ccc7258_0_1221"/>
          <p:cNvGrpSpPr/>
          <p:nvPr/>
        </p:nvGrpSpPr>
        <p:grpSpPr>
          <a:xfrm>
            <a:off x="7772623" y="3402842"/>
            <a:ext cx="677967" cy="467274"/>
            <a:chOff x="-4195725" y="9879225"/>
            <a:chExt cx="1161300" cy="800400"/>
          </a:xfrm>
        </p:grpSpPr>
        <p:sp>
          <p:nvSpPr>
            <p:cNvPr id="288" name="Google Shape;288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89" name="Google Shape;289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90" name="Google Shape;290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93" name="Google Shape;293;g3629ccc7258_0_1221"/>
          <p:cNvGrpSpPr/>
          <p:nvPr/>
        </p:nvGrpSpPr>
        <p:grpSpPr>
          <a:xfrm>
            <a:off x="7772619" y="5591362"/>
            <a:ext cx="677967" cy="467274"/>
            <a:chOff x="-4195725" y="9879225"/>
            <a:chExt cx="1161300" cy="800400"/>
          </a:xfrm>
        </p:grpSpPr>
        <p:sp>
          <p:nvSpPr>
            <p:cNvPr id="294" name="Google Shape;294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95" name="Google Shape;295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296" name="Google Shape;296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99" name="Google Shape;299;g3629ccc7258_0_1221"/>
          <p:cNvSpPr/>
          <p:nvPr/>
        </p:nvSpPr>
        <p:spPr>
          <a:xfrm>
            <a:off x="13801046" y="1005763"/>
            <a:ext cx="10376700" cy="117333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0" name="Google Shape;300;g3629ccc7258_0_1221"/>
          <p:cNvGrpSpPr/>
          <p:nvPr/>
        </p:nvGrpSpPr>
        <p:grpSpPr>
          <a:xfrm>
            <a:off x="13591064" y="7826796"/>
            <a:ext cx="677967" cy="467274"/>
            <a:chOff x="-4195725" y="9879225"/>
            <a:chExt cx="1161300" cy="800400"/>
          </a:xfrm>
        </p:grpSpPr>
        <p:sp>
          <p:nvSpPr>
            <p:cNvPr id="301" name="Google Shape;301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02" name="Google Shape;302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03" name="Google Shape;303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06" name="Google Shape;306;g3629ccc7258_0_1221"/>
          <p:cNvGrpSpPr/>
          <p:nvPr/>
        </p:nvGrpSpPr>
        <p:grpSpPr>
          <a:xfrm>
            <a:off x="13611759" y="10370035"/>
            <a:ext cx="677967" cy="467274"/>
            <a:chOff x="-4195725" y="9879225"/>
            <a:chExt cx="1161300" cy="800400"/>
          </a:xfrm>
        </p:grpSpPr>
        <p:sp>
          <p:nvSpPr>
            <p:cNvPr id="307" name="Google Shape;307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08" name="Google Shape;308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09" name="Google Shape;309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12" name="Google Shape;312;g3629ccc7258_0_1221"/>
          <p:cNvSpPr txBox="1"/>
          <p:nvPr/>
        </p:nvSpPr>
        <p:spPr>
          <a:xfrm>
            <a:off x="14319197" y="9713591"/>
            <a:ext cx="5516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Індивідуальний план роботи з окремих предметів, за якими ідентифіковані освітні втрати в межах одного року навчання</a:t>
            </a:r>
            <a:endParaRPr b="0" i="0" sz="3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g3629ccc7258_0_1221"/>
          <p:cNvSpPr txBox="1"/>
          <p:nvPr/>
        </p:nvSpPr>
        <p:spPr>
          <a:xfrm>
            <a:off x="14348668" y="7016244"/>
            <a:ext cx="5516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Екстернат з конкретного предмету (!) за умов діагностування освітніх розривів більше ніж в 1 рік навчання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g3629ccc7258_0_1221"/>
          <p:cNvSpPr txBox="1"/>
          <p:nvPr/>
        </p:nvSpPr>
        <p:spPr>
          <a:xfrm>
            <a:off x="19944436" y="7422197"/>
            <a:ext cx="4436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Оцінювання за результатами екстернату (за 6 клас) наприкінці 7 класу навчання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g3629ccc7258_0_1221"/>
          <p:cNvSpPr txBox="1"/>
          <p:nvPr/>
        </p:nvSpPr>
        <p:spPr>
          <a:xfrm>
            <a:off x="14883825" y="2983400"/>
            <a:ext cx="8610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Зарахування усіх предметів відповідно до української програми (без українознавчого компоненту) за 6 клас на підставі документу з школи країни перебування. </a:t>
            </a:r>
            <a:r>
              <a:rPr b="1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БЕЗ 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додаткового оцінювання.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6" name="Google Shape;316;g3629ccc7258_0_1221"/>
          <p:cNvGrpSpPr/>
          <p:nvPr/>
        </p:nvGrpSpPr>
        <p:grpSpPr>
          <a:xfrm>
            <a:off x="14075695" y="3402843"/>
            <a:ext cx="677967" cy="467274"/>
            <a:chOff x="-4195725" y="9879225"/>
            <a:chExt cx="1161300" cy="800400"/>
          </a:xfrm>
        </p:grpSpPr>
        <p:sp>
          <p:nvSpPr>
            <p:cNvPr id="317" name="Google Shape;317;g3629ccc7258_0_122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18" name="Google Shape;318;g3629ccc7258_0_122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19" name="Google Shape;319;g3629ccc7258_0_122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g3629ccc7258_0_122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g3629ccc7258_0_122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22" name="Google Shape;322;g3629ccc7258_0_1221"/>
          <p:cNvSpPr txBox="1"/>
          <p:nvPr/>
        </p:nvSpPr>
        <p:spPr>
          <a:xfrm>
            <a:off x="8721626" y="4767098"/>
            <a:ext cx="5495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Проведення діагностичного тестування з української мови і математики (за потребою) + додаткові предмети за запитом батьків</a:t>
            </a:r>
            <a:endParaRPr b="0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629ccc7258_0_1281"/>
          <p:cNvSpPr/>
          <p:nvPr/>
        </p:nvSpPr>
        <p:spPr>
          <a:xfrm>
            <a:off x="972075" y="1005771"/>
            <a:ext cx="7236000" cy="11733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g3629ccc7258_0_1281"/>
          <p:cNvSpPr txBox="1"/>
          <p:nvPr/>
        </p:nvSpPr>
        <p:spPr>
          <a:xfrm>
            <a:off x="1372545" y="3521263"/>
            <a:ext cx="6362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Подана заявка на укр.компонент батьками дитини, яка </a:t>
            </a: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навчалась </a:t>
            </a: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Україні на сімейній формі. Дитина має бути зараховано до 10 класу за віком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g3629ccc7258_0_1281"/>
          <p:cNvSpPr txBox="1"/>
          <p:nvPr>
            <p:ph type="title"/>
          </p:nvPr>
        </p:nvSpPr>
        <p:spPr>
          <a:xfrm>
            <a:off x="1448725" y="1451875"/>
            <a:ext cx="6686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500">
                <a:solidFill>
                  <a:srgbClr val="202122"/>
                </a:solidFill>
              </a:rPr>
              <a:t>Кейс 2</a:t>
            </a:r>
            <a:endParaRPr sz="6500">
              <a:solidFill>
                <a:srgbClr val="202122"/>
              </a:solidFill>
            </a:endParaRPr>
          </a:p>
        </p:txBody>
      </p:sp>
      <p:grpSp>
        <p:nvGrpSpPr>
          <p:cNvPr id="330" name="Google Shape;330;g3629ccc7258_0_1281"/>
          <p:cNvGrpSpPr/>
          <p:nvPr/>
        </p:nvGrpSpPr>
        <p:grpSpPr>
          <a:xfrm>
            <a:off x="972554" y="8568982"/>
            <a:ext cx="4770846" cy="4090422"/>
            <a:chOff x="12576850" y="6376948"/>
            <a:chExt cx="5977755" cy="5125200"/>
          </a:xfrm>
        </p:grpSpPr>
        <p:sp>
          <p:nvSpPr>
            <p:cNvPr id="331" name="Google Shape;331;g3629ccc7258_0_128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g3629ccc7258_0_1281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3" name="Google Shape;333;g3629ccc7258_0_128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34" name="Google Shape;334;g3629ccc7258_0_1281"/>
          <p:cNvGrpSpPr/>
          <p:nvPr/>
        </p:nvGrpSpPr>
        <p:grpSpPr>
          <a:xfrm>
            <a:off x="3192029" y="8410808"/>
            <a:ext cx="4807196" cy="4222912"/>
            <a:chOff x="12576850" y="6210941"/>
            <a:chExt cx="6023300" cy="5291207"/>
          </a:xfrm>
        </p:grpSpPr>
        <p:sp>
          <p:nvSpPr>
            <p:cNvPr id="335" name="Google Shape;335;g3629ccc7258_0_1281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6" name="Google Shape;336;g3629ccc7258_0_1281"/>
            <p:cNvSpPr/>
            <p:nvPr/>
          </p:nvSpPr>
          <p:spPr>
            <a:xfrm>
              <a:off x="14326950" y="6210941"/>
              <a:ext cx="4273200" cy="37338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7" name="Google Shape;337;g3629ccc7258_0_1281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8" name="Google Shape;338;g3629ccc7258_0_1281"/>
          <p:cNvSpPr/>
          <p:nvPr/>
        </p:nvSpPr>
        <p:spPr>
          <a:xfrm>
            <a:off x="8856099" y="1005775"/>
            <a:ext cx="14348100" cy="117333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9" name="Google Shape;339;g3629ccc7258_0_1281"/>
          <p:cNvGrpSpPr/>
          <p:nvPr/>
        </p:nvGrpSpPr>
        <p:grpSpPr>
          <a:xfrm>
            <a:off x="9440608" y="7743797"/>
            <a:ext cx="677967" cy="467274"/>
            <a:chOff x="-4195725" y="9879225"/>
            <a:chExt cx="1161300" cy="800400"/>
          </a:xfrm>
        </p:grpSpPr>
        <p:sp>
          <p:nvSpPr>
            <p:cNvPr id="340" name="Google Shape;340;g3629ccc7258_0_128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41" name="Google Shape;341;g3629ccc7258_0_128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42" name="Google Shape;342;g3629ccc7258_0_128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g3629ccc7258_0_128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g3629ccc7258_0_128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45" name="Google Shape;345;g3629ccc7258_0_1281"/>
          <p:cNvSpPr txBox="1"/>
          <p:nvPr/>
        </p:nvSpPr>
        <p:spPr>
          <a:xfrm>
            <a:off x="9516422" y="1951997"/>
            <a:ext cx="636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Дії</a:t>
            </a:r>
            <a:endParaRPr b="1" i="0" sz="5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3629ccc7258_0_1281"/>
          <p:cNvSpPr txBox="1"/>
          <p:nvPr/>
        </p:nvSpPr>
        <p:spPr>
          <a:xfrm>
            <a:off x="10362722" y="6829969"/>
            <a:ext cx="10829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 переведенні в 11 клас – результати навчання з української школи беруться з усіх (!) предметів, які вивчались за українознавчим компонентом. З інших предметів результати переводяться відповідно до конвертаційних шкал </a:t>
            </a:r>
            <a:r>
              <a:rPr b="1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БЕЗ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додаткового оцінювання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7" name="Google Shape;347;g3629ccc7258_0_1281"/>
          <p:cNvGrpSpPr/>
          <p:nvPr/>
        </p:nvGrpSpPr>
        <p:grpSpPr>
          <a:xfrm>
            <a:off x="9441350" y="3925467"/>
            <a:ext cx="677967" cy="467274"/>
            <a:chOff x="-4195725" y="9879225"/>
            <a:chExt cx="1161300" cy="800400"/>
          </a:xfrm>
        </p:grpSpPr>
        <p:sp>
          <p:nvSpPr>
            <p:cNvPr id="348" name="Google Shape;348;g3629ccc7258_0_128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49" name="Google Shape;349;g3629ccc7258_0_128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50" name="Google Shape;350;g3629ccc7258_0_128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g3629ccc7258_0_128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g3629ccc7258_0_128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53" name="Google Shape;353;g3629ccc7258_0_1281"/>
          <p:cNvGrpSpPr/>
          <p:nvPr/>
        </p:nvGrpSpPr>
        <p:grpSpPr>
          <a:xfrm>
            <a:off x="9413715" y="5591370"/>
            <a:ext cx="677967" cy="467274"/>
            <a:chOff x="-4195725" y="9879225"/>
            <a:chExt cx="1161300" cy="800400"/>
          </a:xfrm>
        </p:grpSpPr>
        <p:sp>
          <p:nvSpPr>
            <p:cNvPr id="354" name="Google Shape;354;g3629ccc7258_0_1281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55" name="Google Shape;355;g3629ccc7258_0_1281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56" name="Google Shape;356;g3629ccc7258_0_1281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g3629ccc7258_0_1281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g3629ccc7258_0_1281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59" name="Google Shape;359;g3629ccc7258_0_1281"/>
          <p:cNvSpPr txBox="1"/>
          <p:nvPr/>
        </p:nvSpPr>
        <p:spPr>
          <a:xfrm>
            <a:off x="10392682" y="3128589"/>
            <a:ext cx="11110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Зарахування дитини до 10 класу в українську школу на підставі результатів навчання в українській школі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629ccc7258_0_1281"/>
          <p:cNvSpPr txBox="1"/>
          <p:nvPr/>
        </p:nvSpPr>
        <p:spPr>
          <a:xfrm>
            <a:off x="10362722" y="4767106"/>
            <a:ext cx="1077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Пропо</a:t>
            </a:r>
            <a:r>
              <a:rPr lang="en-US" sz="300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зиція 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</a:t>
            </a:r>
            <a:r>
              <a:rPr lang="en-US" sz="300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ти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додатково математик</a:t>
            </a:r>
            <a:r>
              <a:rPr lang="en-US" sz="300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англійськ</a:t>
            </a:r>
            <a:r>
              <a:rPr lang="en-US" sz="300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мови та предмету за вибором для підгото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ки до НМТ</a:t>
            </a:r>
            <a:endParaRPr b="0" i="0" sz="3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629ccc7258_0_1318"/>
          <p:cNvSpPr/>
          <p:nvPr/>
        </p:nvSpPr>
        <p:spPr>
          <a:xfrm>
            <a:off x="972075" y="1005771"/>
            <a:ext cx="7236000" cy="11733300"/>
          </a:xfrm>
          <a:prstGeom prst="roundRect">
            <a:avLst>
              <a:gd fmla="val 8534" name="adj"/>
            </a:avLst>
          </a:prstGeom>
          <a:solidFill>
            <a:srgbClr val="F0E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g3629ccc7258_0_1318"/>
          <p:cNvSpPr txBox="1"/>
          <p:nvPr/>
        </p:nvSpPr>
        <p:spPr>
          <a:xfrm>
            <a:off x="1372545" y="3521263"/>
            <a:ext cx="5542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Подана заявка на укр.компонент батьками дитини, яка НЕ </a:t>
            </a: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навчалась</a:t>
            </a: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Україні. Дитина завершила у закладі освіти країни перебування перший клас.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629ccc7258_0_1318"/>
          <p:cNvSpPr txBox="1"/>
          <p:nvPr>
            <p:ph type="title"/>
          </p:nvPr>
        </p:nvSpPr>
        <p:spPr>
          <a:xfrm>
            <a:off x="1448725" y="1451875"/>
            <a:ext cx="6686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500">
                <a:solidFill>
                  <a:srgbClr val="202122"/>
                </a:solidFill>
              </a:rPr>
              <a:t>Кейс 3</a:t>
            </a:r>
            <a:endParaRPr sz="6500">
              <a:solidFill>
                <a:srgbClr val="202122"/>
              </a:solidFill>
            </a:endParaRPr>
          </a:p>
        </p:txBody>
      </p:sp>
      <p:grpSp>
        <p:nvGrpSpPr>
          <p:cNvPr id="368" name="Google Shape;368;g3629ccc7258_0_1318"/>
          <p:cNvGrpSpPr/>
          <p:nvPr/>
        </p:nvGrpSpPr>
        <p:grpSpPr>
          <a:xfrm>
            <a:off x="972554" y="8568982"/>
            <a:ext cx="4770846" cy="4090422"/>
            <a:chOff x="12576850" y="6376948"/>
            <a:chExt cx="5977755" cy="5125200"/>
          </a:xfrm>
        </p:grpSpPr>
        <p:sp>
          <p:nvSpPr>
            <p:cNvPr id="369" name="Google Shape;369;g3629ccc7258_0_1318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0" name="Google Shape;370;g3629ccc7258_0_1318"/>
            <p:cNvSpPr/>
            <p:nvPr/>
          </p:nvSpPr>
          <p:spPr>
            <a:xfrm>
              <a:off x="14326950" y="6376950"/>
              <a:ext cx="2595000" cy="35679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1" name="Google Shape;371;g3629ccc7258_0_1318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72" name="Google Shape;372;g3629ccc7258_0_1318"/>
          <p:cNvGrpSpPr/>
          <p:nvPr/>
        </p:nvGrpSpPr>
        <p:grpSpPr>
          <a:xfrm>
            <a:off x="3192029" y="8410808"/>
            <a:ext cx="4807196" cy="4222912"/>
            <a:chOff x="12576850" y="6210941"/>
            <a:chExt cx="6023300" cy="5291207"/>
          </a:xfrm>
        </p:grpSpPr>
        <p:sp>
          <p:nvSpPr>
            <p:cNvPr id="373" name="Google Shape;373;g3629ccc7258_0_1318"/>
            <p:cNvSpPr/>
            <p:nvPr/>
          </p:nvSpPr>
          <p:spPr>
            <a:xfrm rot="5400000">
              <a:off x="12986350" y="5967450"/>
              <a:ext cx="5068800" cy="5887800"/>
            </a:xfrm>
            <a:prstGeom prst="flowChartDelay">
              <a:avLst/>
            </a:prstGeom>
            <a:gradFill>
              <a:gsLst>
                <a:gs pos="0">
                  <a:srgbClr val="E2EEDA"/>
                </a:gs>
                <a:gs pos="100000">
                  <a:srgbClr val="41766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4" name="Google Shape;374;g3629ccc7258_0_1318"/>
            <p:cNvSpPr/>
            <p:nvPr/>
          </p:nvSpPr>
          <p:spPr>
            <a:xfrm>
              <a:off x="14326950" y="6210941"/>
              <a:ext cx="4273200" cy="37338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5" name="Google Shape;375;g3629ccc7258_0_1318"/>
            <p:cNvSpPr/>
            <p:nvPr/>
          </p:nvSpPr>
          <p:spPr>
            <a:xfrm>
              <a:off x="16260805" y="6376948"/>
              <a:ext cx="2293800" cy="5125200"/>
            </a:xfrm>
            <a:prstGeom prst="rect">
              <a:avLst/>
            </a:prstGeom>
            <a:solidFill>
              <a:srgbClr val="F0EF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6" name="Google Shape;376;g3629ccc7258_0_1318"/>
          <p:cNvSpPr/>
          <p:nvPr/>
        </p:nvSpPr>
        <p:spPr>
          <a:xfrm>
            <a:off x="7215016" y="1005763"/>
            <a:ext cx="7236000" cy="117333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77" name="Google Shape;377;g3629ccc7258_0_1318"/>
          <p:cNvGrpSpPr/>
          <p:nvPr/>
        </p:nvGrpSpPr>
        <p:grpSpPr>
          <a:xfrm>
            <a:off x="7799512" y="8617471"/>
            <a:ext cx="677967" cy="467274"/>
            <a:chOff x="-4195725" y="9879225"/>
            <a:chExt cx="1161300" cy="800400"/>
          </a:xfrm>
        </p:grpSpPr>
        <p:sp>
          <p:nvSpPr>
            <p:cNvPr id="378" name="Google Shape;378;g3629ccc7258_0_1318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79" name="Google Shape;379;g3629ccc7258_0_1318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80" name="Google Shape;380;g3629ccc7258_0_1318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g3629ccc7258_0_1318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g3629ccc7258_0_1318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83" name="Google Shape;383;g3629ccc7258_0_1318"/>
          <p:cNvSpPr txBox="1"/>
          <p:nvPr/>
        </p:nvSpPr>
        <p:spPr>
          <a:xfrm>
            <a:off x="8751587" y="3650543"/>
            <a:ext cx="551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Зарахування дитини до 2 класу в українську школу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g3629ccc7258_0_1318"/>
          <p:cNvSpPr txBox="1"/>
          <p:nvPr/>
        </p:nvSpPr>
        <p:spPr>
          <a:xfrm>
            <a:off x="7875326" y="1951989"/>
            <a:ext cx="636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Дії</a:t>
            </a:r>
            <a:endParaRPr b="1" i="0" sz="5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g3629ccc7258_0_1318"/>
          <p:cNvSpPr txBox="1"/>
          <p:nvPr/>
        </p:nvSpPr>
        <p:spPr>
          <a:xfrm>
            <a:off x="8721626" y="8136127"/>
            <a:ext cx="5516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Визначення освітніх втрат / розривів по кожному предмету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6" name="Google Shape;386;g3629ccc7258_0_1318"/>
          <p:cNvGrpSpPr/>
          <p:nvPr/>
        </p:nvGrpSpPr>
        <p:grpSpPr>
          <a:xfrm>
            <a:off x="7773360" y="4033035"/>
            <a:ext cx="677967" cy="467274"/>
            <a:chOff x="-4195725" y="9879225"/>
            <a:chExt cx="1161300" cy="800400"/>
          </a:xfrm>
        </p:grpSpPr>
        <p:sp>
          <p:nvSpPr>
            <p:cNvPr id="387" name="Google Shape;387;g3629ccc7258_0_1318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88" name="Google Shape;388;g3629ccc7258_0_1318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89" name="Google Shape;389;g3629ccc7258_0_1318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0" name="Google Shape;390;g3629ccc7258_0_1318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g3629ccc7258_0_1318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92" name="Google Shape;392;g3629ccc7258_0_1318"/>
          <p:cNvGrpSpPr/>
          <p:nvPr/>
        </p:nvGrpSpPr>
        <p:grpSpPr>
          <a:xfrm>
            <a:off x="7772619" y="5591362"/>
            <a:ext cx="677967" cy="467274"/>
            <a:chOff x="-4195725" y="9879225"/>
            <a:chExt cx="1161300" cy="800400"/>
          </a:xfrm>
        </p:grpSpPr>
        <p:sp>
          <p:nvSpPr>
            <p:cNvPr id="393" name="Google Shape;393;g3629ccc7258_0_1318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94" name="Google Shape;394;g3629ccc7258_0_1318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395" name="Google Shape;395;g3629ccc7258_0_1318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g3629ccc7258_0_1318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7" name="Google Shape;397;g3629ccc7258_0_1318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98" name="Google Shape;398;g3629ccc7258_0_1318"/>
          <p:cNvSpPr/>
          <p:nvPr/>
        </p:nvSpPr>
        <p:spPr>
          <a:xfrm>
            <a:off x="13801046" y="1005763"/>
            <a:ext cx="10376700" cy="11733300"/>
          </a:xfrm>
          <a:prstGeom prst="roundRect">
            <a:avLst>
              <a:gd fmla="val 8534" name="adj"/>
            </a:avLst>
          </a:prstGeom>
          <a:solidFill>
            <a:srgbClr val="E2EE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99" name="Google Shape;399;g3629ccc7258_0_1318"/>
          <p:cNvGrpSpPr/>
          <p:nvPr/>
        </p:nvGrpSpPr>
        <p:grpSpPr>
          <a:xfrm>
            <a:off x="15090662" y="8617476"/>
            <a:ext cx="677967" cy="467274"/>
            <a:chOff x="-4195725" y="9879225"/>
            <a:chExt cx="1161300" cy="800400"/>
          </a:xfrm>
        </p:grpSpPr>
        <p:sp>
          <p:nvSpPr>
            <p:cNvPr id="400" name="Google Shape;400;g3629ccc7258_0_1318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01" name="Google Shape;401;g3629ccc7258_0_1318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402" name="Google Shape;402;g3629ccc7258_0_1318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g3629ccc7258_0_1318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g3629ccc7258_0_1318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05" name="Google Shape;405;g3629ccc7258_0_1318"/>
          <p:cNvSpPr txBox="1"/>
          <p:nvPr/>
        </p:nvSpPr>
        <p:spPr>
          <a:xfrm>
            <a:off x="15983626" y="8446725"/>
            <a:ext cx="783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Об’єднання дітей з відповідним рівнем знань української мови в одну групу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g3629ccc7258_0_1318"/>
          <p:cNvSpPr txBox="1"/>
          <p:nvPr/>
        </p:nvSpPr>
        <p:spPr>
          <a:xfrm>
            <a:off x="15983625" y="3447375"/>
            <a:ext cx="6969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Зарахування усіх предметів відповідно до української програми за 1 клас на підставі документу з школи країни перебування. </a:t>
            </a:r>
            <a:r>
              <a:rPr b="1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БЕЗ </a:t>
            </a: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додаткового оцінювання.</a:t>
            </a:r>
            <a:endParaRPr b="0" i="0" sz="3000" u="none" cap="none" strike="noStrike">
              <a:solidFill>
                <a:srgbClr val="2021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07" name="Google Shape;407;g3629ccc7258_0_1318"/>
          <p:cNvGrpSpPr/>
          <p:nvPr/>
        </p:nvGrpSpPr>
        <p:grpSpPr>
          <a:xfrm>
            <a:off x="15090663" y="4033019"/>
            <a:ext cx="677967" cy="467274"/>
            <a:chOff x="-4195725" y="9879225"/>
            <a:chExt cx="1161300" cy="800400"/>
          </a:xfrm>
        </p:grpSpPr>
        <p:sp>
          <p:nvSpPr>
            <p:cNvPr id="408" name="Google Shape;408;g3629ccc7258_0_1318"/>
            <p:cNvSpPr/>
            <p:nvPr/>
          </p:nvSpPr>
          <p:spPr>
            <a:xfrm>
              <a:off x="-4195725" y="9879225"/>
              <a:ext cx="1161300" cy="800400"/>
            </a:xfrm>
            <a:prstGeom prst="roundRect">
              <a:avLst>
                <a:gd fmla="val 50000" name="adj"/>
              </a:avLst>
            </a:prstGeom>
            <a:solidFill>
              <a:srgbClr val="417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09" name="Google Shape;409;g3629ccc7258_0_1318"/>
            <p:cNvGrpSpPr/>
            <p:nvPr/>
          </p:nvGrpSpPr>
          <p:grpSpPr>
            <a:xfrm>
              <a:off x="-3875089" y="10065517"/>
              <a:ext cx="520048" cy="427846"/>
              <a:chOff x="-3425175" y="10762650"/>
              <a:chExt cx="548400" cy="465000"/>
            </a:xfrm>
          </p:grpSpPr>
          <p:cxnSp>
            <p:nvCxnSpPr>
              <p:cNvPr id="410" name="Google Shape;410;g3629ccc7258_0_1318"/>
              <p:cNvCxnSpPr/>
              <p:nvPr/>
            </p:nvCxnSpPr>
            <p:spPr>
              <a:xfrm>
                <a:off x="-3113600" y="10762650"/>
                <a:ext cx="233100" cy="233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g3629ccc7258_0_1318"/>
              <p:cNvCxnSpPr/>
              <p:nvPr/>
            </p:nvCxnSpPr>
            <p:spPr>
              <a:xfrm flipH="1">
                <a:off x="-3112100" y="10995750"/>
                <a:ext cx="231600" cy="23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" name="Google Shape;412;g3629ccc7258_0_1318"/>
              <p:cNvCxnSpPr/>
              <p:nvPr/>
            </p:nvCxnSpPr>
            <p:spPr>
              <a:xfrm rot="10800000">
                <a:off x="-3425175" y="10995750"/>
                <a:ext cx="548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2EED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13" name="Google Shape;413;g3629ccc7258_0_1318"/>
          <p:cNvSpPr txBox="1"/>
          <p:nvPr/>
        </p:nvSpPr>
        <p:spPr>
          <a:xfrm>
            <a:off x="8721625" y="5289060"/>
            <a:ext cx="6029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Проведення діагностичного тестування з 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української мови і математики (за потребою) + додаткові предмети за запитом батьків</a:t>
            </a:r>
            <a:endParaRPr b="0" i="0" sz="3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